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7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30" r:id="rId11"/>
    <p:sldId id="329" r:id="rId12"/>
    <p:sldId id="376" r:id="rId13"/>
    <p:sldId id="331" r:id="rId14"/>
    <p:sldId id="332" r:id="rId15"/>
    <p:sldId id="333" r:id="rId16"/>
    <p:sldId id="334" r:id="rId17"/>
    <p:sldId id="335" r:id="rId18"/>
    <p:sldId id="377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8" r:id="rId36"/>
    <p:sldId id="339" r:id="rId37"/>
    <p:sldId id="340" r:id="rId38"/>
    <p:sldId id="341" r:id="rId39"/>
    <p:sldId id="372" r:id="rId40"/>
    <p:sldId id="379" r:id="rId41"/>
    <p:sldId id="374" r:id="rId42"/>
    <p:sldId id="375" r:id="rId43"/>
    <p:sldId id="316" r:id="rId44"/>
    <p:sldId id="259" r:id="rId45"/>
  </p:sldIdLst>
  <p:sldSz cx="9144000" cy="5143500" type="screen16x9"/>
  <p:notesSz cx="6669088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CE33"/>
    <a:srgbClr val="00B0F0"/>
    <a:srgbClr val="FF4343"/>
    <a:srgbClr val="0070C0"/>
    <a:srgbClr val="93CDDD"/>
    <a:srgbClr val="FFCC29"/>
    <a:srgbClr val="ADDB7B"/>
    <a:srgbClr val="CD3F3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85738"/>
  </p:normalViewPr>
  <p:slideViewPr>
    <p:cSldViewPr>
      <p:cViewPr varScale="1">
        <p:scale>
          <a:sx n="113" d="100"/>
          <a:sy n="113" d="100"/>
        </p:scale>
        <p:origin x="200" y="2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88" y="-9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92330-D5C2-43E8-8A07-221DD08A245B}" type="datetimeFigureOut">
              <a:rPr lang="zh-CN" altLang="en-US" smtClean="0"/>
              <a:pPr/>
              <a:t>2018/10/7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65FFF-14C8-4C4A-A1A6-7DD7CF038F1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066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601CB-CAAF-4E19-8949-D2E860264A21}" type="datetimeFigureOut">
              <a:rPr lang="zh-CN" altLang="en-US" smtClean="0"/>
              <a:pPr/>
              <a:t>2018/10/7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05B63-029A-481A-9D99-262D5CC033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2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624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46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469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51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2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9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319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936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27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800">
                <a:latin typeface="Arial Unicode MS" charset="0"/>
                <a:ea typeface="Arial Unicode MS" charset="0"/>
              </a:rPr>
              <a:t>关闭中断响铃方法：</a:t>
            </a:r>
            <a:endParaRPr lang="en-US" altLang="zh-CN" sz="1800">
              <a:latin typeface="Arial Unicode MS" charset="0"/>
              <a:ea typeface="Arial Unicode MS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sz="1800">
              <a:latin typeface="Arial Unicode MS" charset="0"/>
              <a:ea typeface="Arial Unicode MS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1800">
                <a:latin typeface="Arial Unicode MS" charset="0"/>
                <a:ea typeface="Arial Unicode MS" charset="0"/>
              </a:rPr>
              <a:t>1</a:t>
            </a:r>
            <a:r>
              <a:rPr lang="zh-CN" altLang="en-US" sz="1800">
                <a:latin typeface="Arial Unicode MS" charset="0"/>
                <a:ea typeface="Arial Unicode MS" charset="0"/>
              </a:rPr>
              <a:t>，关闭喇叭：</a:t>
            </a:r>
            <a:r>
              <a:rPr lang="en-US" altLang="zh-CN" sz="1800">
                <a:latin typeface="Arial Unicode MS" charset="0"/>
                <a:ea typeface="Arial Unicode MS" charset="0"/>
              </a:rPr>
              <a:t>rmmod pcspkr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1800">
                <a:latin typeface="Arial Unicode MS" charset="0"/>
                <a:ea typeface="Arial Unicode MS" charset="0"/>
              </a:rPr>
              <a:t>2</a:t>
            </a:r>
            <a:r>
              <a:rPr lang="zh-CN" altLang="en-US" sz="1800">
                <a:latin typeface="Arial Unicode MS" charset="0"/>
                <a:ea typeface="Arial Unicode MS" charset="0"/>
              </a:rPr>
              <a:t>，关闭终端响铃：</a:t>
            </a:r>
            <a:endParaRPr lang="en-US" altLang="zh-CN" sz="1800">
              <a:latin typeface="Arial Unicode MS" charset="0"/>
              <a:ea typeface="Arial Unicode MS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800">
                <a:latin typeface="Arial Unicode MS" charset="0"/>
                <a:ea typeface="Arial Unicode MS" charset="0"/>
              </a:rPr>
              <a:t>整体关闭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1800">
                <a:latin typeface="Arial Unicode MS" charset="0"/>
                <a:ea typeface="Arial Unicode MS" charset="0"/>
              </a:rPr>
              <a:t>vi /etc/inputrc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800">
                <a:latin typeface="Arial Unicode MS" charset="0"/>
                <a:ea typeface="Arial Unicode MS" charset="0"/>
              </a:rPr>
              <a:t>添加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1800">
                <a:latin typeface="Arial Unicode MS" charset="0"/>
                <a:ea typeface="Arial Unicode MS" charset="0"/>
              </a:rPr>
              <a:t>set bell-style=none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800">
                <a:latin typeface="Arial Unicode MS" charset="0"/>
                <a:ea typeface="Arial Unicode MS" charset="0"/>
              </a:rPr>
              <a:t>关闭个人用户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1800">
                <a:latin typeface="Arial Unicode MS" charset="0"/>
                <a:ea typeface="Arial Unicode MS" charset="0"/>
              </a:rPr>
              <a:t>vi ~/.inputrc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800">
                <a:latin typeface="Arial Unicode MS" charset="0"/>
                <a:ea typeface="Arial Unicode MS" charset="0"/>
              </a:rPr>
              <a:t>添加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1800">
                <a:latin typeface="Arial Unicode MS" charset="0"/>
                <a:ea typeface="Arial Unicode MS" charset="0"/>
              </a:rPr>
              <a:t>set bell-style=none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sz="1800">
              <a:latin typeface="Arial Unicode MS" charset="0"/>
              <a:ea typeface="Arial Unicode MS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1800">
                <a:latin typeface="Arial Unicode MS" charset="0"/>
                <a:ea typeface="Arial Unicode MS" charset="0"/>
              </a:rPr>
              <a:t>3</a:t>
            </a:r>
            <a:r>
              <a:rPr lang="zh-CN" altLang="en-US" sz="1800">
                <a:latin typeface="Arial Unicode MS" charset="0"/>
                <a:ea typeface="Arial Unicode MS" charset="0"/>
              </a:rPr>
              <a:t>，关闭</a:t>
            </a:r>
            <a:r>
              <a:rPr lang="en-US" altLang="zh-CN" sz="1800">
                <a:latin typeface="Arial Unicode MS" charset="0"/>
                <a:ea typeface="Arial Unicode MS" charset="0"/>
              </a:rPr>
              <a:t>vi</a:t>
            </a:r>
            <a:r>
              <a:rPr lang="zh-CN" altLang="en-US" sz="1800">
                <a:latin typeface="Arial Unicode MS" charset="0"/>
                <a:ea typeface="Arial Unicode MS" charset="0"/>
              </a:rPr>
              <a:t>响铃：</a:t>
            </a:r>
            <a:r>
              <a:rPr lang="zh-CN" altLang="en-US">
                <a:latin typeface="Arial" charset="0"/>
                <a:ea typeface="楷体_GB2312" charset="0"/>
              </a:rPr>
              <a:t>   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>
                <a:latin typeface="Arial" charset="0"/>
                <a:ea typeface="楷体_GB2312" charset="0"/>
              </a:rPr>
              <a:t>vi /etc/vimrc  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>
                <a:latin typeface="Arial" charset="0"/>
                <a:ea typeface="楷体_GB2312" charset="0"/>
              </a:rPr>
              <a:t>(vim)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>
                <a:latin typeface="Arial" charset="0"/>
                <a:ea typeface="楷体_GB2312" charset="0"/>
              </a:rPr>
              <a:t>   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>
                <a:latin typeface="Arial" charset="0"/>
                <a:ea typeface="楷体_GB2312" charset="0"/>
              </a:rPr>
              <a:t>vi /etc/virc   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>
                <a:latin typeface="Arial" charset="0"/>
                <a:ea typeface="楷体_GB2312" charset="0"/>
              </a:rPr>
              <a:t>(vi)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>
                <a:latin typeface="Arial" charset="0"/>
                <a:ea typeface="楷体_GB2312" charset="0"/>
              </a:rPr>
              <a:t>添加</a:t>
            </a:r>
            <a:r>
              <a:rPr lang="en-US" altLang="zh-CN">
                <a:latin typeface="Arial" charset="0"/>
                <a:ea typeface="楷体_GB2312" charset="0"/>
              </a:rPr>
              <a:t>: 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>
                <a:latin typeface="Arial" charset="0"/>
                <a:ea typeface="楷体_GB2312" charset="0"/>
              </a:rPr>
              <a:t>set vb t_vb=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zh-CN" altLang="en-US" sz="1800">
              <a:latin typeface="Arial Unicode MS" charset="0"/>
              <a:ea typeface="Arial Unicode MS" charset="0"/>
            </a:endParaRPr>
          </a:p>
        </p:txBody>
      </p:sp>
      <p:sp>
        <p:nvSpPr>
          <p:cNvPr id="1024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E4E35C-B17A-1249-A199-A98581C647D3}" type="slidenum">
              <a:rPr lang="zh-CN" altLang="en-US"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346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dirty="0">
                <a:latin typeface="Arial" charset="0"/>
                <a:ea typeface="楷体_GB2312" charset="0"/>
              </a:rPr>
              <a:t>命令</a:t>
            </a:r>
            <a:r>
              <a:rPr lang="en-US" altLang="zh-CN" dirty="0">
                <a:latin typeface="Arial" charset="0"/>
                <a:ea typeface="楷体_GB2312" charset="0"/>
              </a:rPr>
              <a:t>du</a:t>
            </a:r>
            <a:r>
              <a:rPr lang="zh-CN" altLang="en-US" dirty="0">
                <a:latin typeface="Arial" charset="0"/>
                <a:ea typeface="楷体_GB2312" charset="0"/>
              </a:rPr>
              <a:t>和</a:t>
            </a:r>
            <a:r>
              <a:rPr lang="en-US" altLang="zh-CN" dirty="0" err="1">
                <a:latin typeface="Arial" charset="0"/>
                <a:ea typeface="楷体_GB2312" charset="0"/>
              </a:rPr>
              <a:t>df</a:t>
            </a:r>
            <a:r>
              <a:rPr lang="zh-CN" altLang="en-US" dirty="0">
                <a:latin typeface="Arial" charset="0"/>
                <a:ea typeface="楷体_GB2312" charset="0"/>
              </a:rPr>
              <a:t>显示不一致的原因：</a:t>
            </a:r>
            <a:endParaRPr lang="en-US" altLang="zh-CN" dirty="0">
              <a:latin typeface="Arial" charset="0"/>
              <a:ea typeface="楷体_GB2312" charset="0"/>
            </a:endParaRPr>
          </a:p>
          <a:p>
            <a:endParaRPr lang="en-US" altLang="zh-CN" dirty="0">
              <a:latin typeface="Arial" charset="0"/>
              <a:ea typeface="楷体_GB2312" charset="0"/>
            </a:endParaRPr>
          </a:p>
          <a:p>
            <a:r>
              <a:rPr lang="en-US" altLang="zh-CN" b="1" dirty="0">
                <a:latin typeface="Arial" charset="0"/>
                <a:ea typeface="楷体_GB2312" charset="0"/>
              </a:rPr>
              <a:t>2.1 du</a:t>
            </a:r>
            <a:r>
              <a:rPr lang="zh-CN" altLang="en-US" b="1" dirty="0">
                <a:latin typeface="Arial" charset="0"/>
                <a:ea typeface="楷体_GB2312" charset="0"/>
              </a:rPr>
              <a:t>的工作原理</a:t>
            </a:r>
          </a:p>
          <a:p>
            <a:r>
              <a:rPr lang="en-US" altLang="zh-CN" dirty="0">
                <a:latin typeface="Arial" charset="0"/>
                <a:ea typeface="楷体_GB2312" charset="0"/>
              </a:rPr>
              <a:t>du</a:t>
            </a:r>
            <a:r>
              <a:rPr lang="zh-CN" altLang="en-US" dirty="0">
                <a:latin typeface="Arial" charset="0"/>
                <a:ea typeface="楷体_GB2312" charset="0"/>
              </a:rPr>
              <a:t>命令会对待统计文件逐个调用</a:t>
            </a:r>
            <a:r>
              <a:rPr lang="en-US" altLang="zh-CN" dirty="0" err="1">
                <a:latin typeface="Arial" charset="0"/>
                <a:ea typeface="楷体_GB2312" charset="0"/>
              </a:rPr>
              <a:t>fstat</a:t>
            </a:r>
            <a:r>
              <a:rPr lang="zh-CN" altLang="en-US" dirty="0">
                <a:latin typeface="Arial" charset="0"/>
                <a:ea typeface="楷体_GB2312" charset="0"/>
              </a:rPr>
              <a:t>这个系统调用，获取文件大小。它的数据是基于文件获取的，所以有很大的灵活性，不一定非要针对一个分区，可以跨越多个分区操作。如果针对的目录中文件很多，</a:t>
            </a:r>
            <a:r>
              <a:rPr lang="en-US" altLang="zh-CN" dirty="0">
                <a:latin typeface="Arial" charset="0"/>
                <a:ea typeface="楷体_GB2312" charset="0"/>
              </a:rPr>
              <a:t>du</a:t>
            </a:r>
            <a:r>
              <a:rPr lang="zh-CN" altLang="en-US" dirty="0">
                <a:latin typeface="Arial" charset="0"/>
                <a:ea typeface="楷体_GB2312" charset="0"/>
              </a:rPr>
              <a:t>速度就会很慢了。</a:t>
            </a:r>
          </a:p>
          <a:p>
            <a:r>
              <a:rPr lang="en-US" altLang="zh-CN" b="1" dirty="0">
                <a:latin typeface="Arial" charset="0"/>
                <a:ea typeface="楷体_GB2312" charset="0"/>
              </a:rPr>
              <a:t>2.2 </a:t>
            </a:r>
            <a:r>
              <a:rPr lang="en-US" altLang="zh-CN" b="1" dirty="0" err="1">
                <a:latin typeface="Arial" charset="0"/>
                <a:ea typeface="楷体_GB2312" charset="0"/>
              </a:rPr>
              <a:t>df</a:t>
            </a:r>
            <a:r>
              <a:rPr lang="zh-CN" altLang="en-US" b="1" dirty="0">
                <a:latin typeface="Arial" charset="0"/>
                <a:ea typeface="楷体_GB2312" charset="0"/>
              </a:rPr>
              <a:t>的工作原理</a:t>
            </a:r>
          </a:p>
          <a:p>
            <a:r>
              <a:rPr lang="en-US" altLang="zh-CN" dirty="0" err="1">
                <a:latin typeface="Arial" charset="0"/>
                <a:ea typeface="楷体_GB2312" charset="0"/>
              </a:rPr>
              <a:t>df</a:t>
            </a:r>
            <a:r>
              <a:rPr lang="zh-CN" altLang="en-US" dirty="0">
                <a:latin typeface="Arial" charset="0"/>
                <a:ea typeface="楷体_GB2312" charset="0"/>
              </a:rPr>
              <a:t>命令使用的事</a:t>
            </a:r>
            <a:r>
              <a:rPr lang="en-US" altLang="zh-CN" dirty="0" err="1">
                <a:latin typeface="Arial" charset="0"/>
                <a:ea typeface="楷体_GB2312" charset="0"/>
              </a:rPr>
              <a:t>statfs</a:t>
            </a:r>
            <a:r>
              <a:rPr lang="zh-CN" altLang="en-US" dirty="0">
                <a:latin typeface="Arial" charset="0"/>
                <a:ea typeface="楷体_GB2312" charset="0"/>
              </a:rPr>
              <a:t>这个系统调用，直接读取分区的超级块信息获取分区使用情况。它的数据是基于分区元数据的，所以只能针对整个分区。由于</a:t>
            </a:r>
            <a:r>
              <a:rPr lang="en-US" altLang="zh-CN" dirty="0" err="1">
                <a:latin typeface="Arial" charset="0"/>
                <a:ea typeface="楷体_GB2312" charset="0"/>
              </a:rPr>
              <a:t>df</a:t>
            </a:r>
            <a:r>
              <a:rPr lang="zh-CN" altLang="en-US" dirty="0">
                <a:latin typeface="Arial" charset="0"/>
                <a:ea typeface="楷体_GB2312" charset="0"/>
              </a:rPr>
              <a:t>直接读取超级块，所以运行速度不受文件多少影响。</a:t>
            </a:r>
          </a:p>
          <a:p>
            <a:r>
              <a:rPr lang="en-US" altLang="zh-CN" b="1" dirty="0">
                <a:latin typeface="Arial" charset="0"/>
                <a:ea typeface="楷体_GB2312" charset="0"/>
              </a:rPr>
              <a:t>3 du</a:t>
            </a:r>
            <a:r>
              <a:rPr lang="zh-CN" altLang="en-US" b="1" dirty="0">
                <a:latin typeface="Arial" charset="0"/>
                <a:ea typeface="楷体_GB2312" charset="0"/>
              </a:rPr>
              <a:t>和</a:t>
            </a:r>
            <a:r>
              <a:rPr lang="en-US" altLang="zh-CN" b="1" dirty="0" err="1">
                <a:latin typeface="Arial" charset="0"/>
                <a:ea typeface="楷体_GB2312" charset="0"/>
              </a:rPr>
              <a:t>df</a:t>
            </a:r>
            <a:r>
              <a:rPr lang="zh-CN" altLang="en-US" b="1" dirty="0">
                <a:latin typeface="Arial" charset="0"/>
                <a:ea typeface="楷体_GB2312" charset="0"/>
              </a:rPr>
              <a:t>不一致情况模拟</a:t>
            </a:r>
          </a:p>
          <a:p>
            <a:r>
              <a:rPr lang="zh-CN" altLang="en-US" dirty="0">
                <a:latin typeface="Arial" charset="0"/>
                <a:ea typeface="楷体_GB2312" charset="0"/>
              </a:rPr>
              <a:t>常见的</a:t>
            </a:r>
            <a:r>
              <a:rPr lang="en-US" altLang="zh-CN" dirty="0" err="1">
                <a:latin typeface="Arial" charset="0"/>
                <a:ea typeface="楷体_GB2312" charset="0"/>
              </a:rPr>
              <a:t>df</a:t>
            </a:r>
            <a:r>
              <a:rPr lang="zh-CN" altLang="en-US" dirty="0">
                <a:latin typeface="Arial" charset="0"/>
                <a:ea typeface="楷体_GB2312" charset="0"/>
              </a:rPr>
              <a:t>和</a:t>
            </a:r>
            <a:r>
              <a:rPr lang="en-US" altLang="zh-CN" dirty="0">
                <a:latin typeface="Arial" charset="0"/>
                <a:ea typeface="楷体_GB2312" charset="0"/>
              </a:rPr>
              <a:t>du</a:t>
            </a:r>
            <a:r>
              <a:rPr lang="zh-CN" altLang="en-US" dirty="0">
                <a:latin typeface="Arial" charset="0"/>
                <a:ea typeface="楷体_GB2312" charset="0"/>
              </a:rPr>
              <a:t>不一致情况就是文件删除的问题。当一个文件被删除后，在文件系统 目录中已经不可见了，所以</a:t>
            </a:r>
            <a:r>
              <a:rPr lang="en-US" altLang="zh-CN" dirty="0">
                <a:latin typeface="Arial" charset="0"/>
                <a:ea typeface="楷体_GB2312" charset="0"/>
              </a:rPr>
              <a:t>du</a:t>
            </a:r>
            <a:r>
              <a:rPr lang="zh-CN" altLang="en-US" dirty="0">
                <a:latin typeface="Arial" charset="0"/>
                <a:ea typeface="楷体_GB2312" charset="0"/>
              </a:rPr>
              <a:t>就不会再统计它了。然而如果此时还有运行的进程持有这个已经被删除了的文件的句柄，那么这个文件就不会真正在磁盘中被删除， 分区超级块中的信息也就不会更改。这样</a:t>
            </a:r>
            <a:r>
              <a:rPr lang="en-US" altLang="zh-CN" dirty="0" err="1">
                <a:latin typeface="Arial" charset="0"/>
                <a:ea typeface="楷体_GB2312" charset="0"/>
              </a:rPr>
              <a:t>df</a:t>
            </a:r>
            <a:r>
              <a:rPr lang="zh-CN" altLang="en-US" dirty="0">
                <a:latin typeface="Arial" charset="0"/>
                <a:ea typeface="楷体_GB2312" charset="0"/>
              </a:rPr>
              <a:t>仍旧会统计这个被删除了的文件。</a:t>
            </a:r>
          </a:p>
          <a:p>
            <a:endParaRPr lang="zh-CN" altLang="en-US" dirty="0">
              <a:latin typeface="Arial" charset="0"/>
              <a:ea typeface="楷体_GB2312" charset="0"/>
            </a:endParaRPr>
          </a:p>
        </p:txBody>
      </p:sp>
      <p:sp>
        <p:nvSpPr>
          <p:cNvPr id="1433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11F9A4-3C25-9B4B-BA36-CCC79377916D}" type="slidenum">
              <a:rPr lang="zh-CN" altLang="en-US"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93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627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CN" sz="900" b="1" dirty="0">
                <a:latin typeface="Calibri" charset="0"/>
                <a:ea typeface="楷体_GB2312" charset="0"/>
              </a:rPr>
              <a:t>find   -name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april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*                        	</a:t>
            </a:r>
            <a:r>
              <a:rPr lang="zh-CN" altLang="en-US" sz="900" b="1" dirty="0">
                <a:latin typeface="Calibri" charset="0"/>
                <a:ea typeface="宋体" charset="0"/>
              </a:rPr>
              <a:t>在当前目录下查找以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april</a:t>
            </a:r>
            <a:r>
              <a:rPr lang="zh-CN" altLang="en-US" sz="900" b="1" dirty="0">
                <a:latin typeface="Calibri" charset="0"/>
                <a:ea typeface="宋体" charset="0"/>
              </a:rPr>
              <a:t>开始的文件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-name 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april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* 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fprint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 file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在当前目录下查找以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april</a:t>
            </a:r>
            <a:r>
              <a:rPr lang="zh-CN" altLang="en-US" sz="900" b="1" dirty="0">
                <a:latin typeface="Calibri" charset="0"/>
                <a:ea typeface="宋体" charset="0"/>
              </a:rPr>
              <a:t>开始的文件，并把结果输出到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file</a:t>
            </a:r>
            <a:r>
              <a:rPr lang="zh-CN" altLang="en-US" sz="900" b="1" dirty="0">
                <a:latin typeface="Calibri" charset="0"/>
                <a:ea typeface="宋体" charset="0"/>
              </a:rPr>
              <a:t>中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-name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ap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* -o -name may*   	        	</a:t>
            </a:r>
            <a:r>
              <a:rPr lang="zh-CN" altLang="en-US" sz="900" b="1" dirty="0">
                <a:latin typeface="Calibri" charset="0"/>
                <a:ea typeface="宋体" charset="0"/>
              </a:rPr>
              <a:t>查找以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ap</a:t>
            </a:r>
            <a:r>
              <a:rPr lang="zh-CN" altLang="en-US" sz="900" b="1" dirty="0">
                <a:latin typeface="Calibri" charset="0"/>
                <a:ea typeface="宋体" charset="0"/>
              </a:rPr>
              <a:t>或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may</a:t>
            </a:r>
            <a:r>
              <a:rPr lang="zh-CN" altLang="en-US" sz="900" b="1" dirty="0">
                <a:latin typeface="Calibri" charset="0"/>
                <a:ea typeface="宋体" charset="0"/>
              </a:rPr>
              <a:t>开头的文件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mnt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-name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tom.txt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ftype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vfat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在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mnt</a:t>
            </a:r>
            <a:r>
              <a:rPr lang="zh-CN" altLang="en-US" sz="900" b="1" dirty="0">
                <a:latin typeface="Calibri" charset="0"/>
                <a:ea typeface="宋体" charset="0"/>
              </a:rPr>
              <a:t>下查找名称为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tom.txt</a:t>
            </a:r>
            <a:r>
              <a:rPr lang="zh-CN" altLang="en-US" sz="900" b="1" dirty="0">
                <a:latin typeface="Calibri" charset="0"/>
                <a:ea typeface="宋体" charset="0"/>
              </a:rPr>
              <a:t>且文件系统类型为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vfat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mnt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-name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t.txt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 ! 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ftype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vfat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在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mnt</a:t>
            </a:r>
            <a:r>
              <a:rPr lang="zh-CN" altLang="en-US" sz="900" b="1" dirty="0">
                <a:latin typeface="Calibri" charset="0"/>
                <a:ea typeface="宋体" charset="0"/>
              </a:rPr>
              <a:t>下查找名称为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tom.txt</a:t>
            </a:r>
            <a:r>
              <a:rPr lang="zh-CN" altLang="en-US" sz="900" b="1" dirty="0">
                <a:latin typeface="Calibri" charset="0"/>
                <a:ea typeface="宋体" charset="0"/>
              </a:rPr>
              <a:t>且文件系统类型不为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vfat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-name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wa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* -type l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在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</a:t>
            </a:r>
            <a:r>
              <a:rPr lang="zh-CN" altLang="en-US" sz="900" b="1" dirty="0">
                <a:latin typeface="Calibri" charset="0"/>
                <a:ea typeface="宋体" charset="0"/>
              </a:rPr>
              <a:t>下查找名为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wa</a:t>
            </a:r>
            <a:r>
              <a:rPr lang="zh-CN" altLang="en-US" sz="900" b="1" dirty="0">
                <a:latin typeface="Calibri" charset="0"/>
                <a:ea typeface="宋体" charset="0"/>
              </a:rPr>
              <a:t>开头且类型为符号链接的文件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mtime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-2 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在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home</a:t>
            </a:r>
            <a:r>
              <a:rPr lang="zh-CN" altLang="en-US" sz="900" b="1" dirty="0">
                <a:latin typeface="Calibri" charset="0"/>
                <a:ea typeface="宋体" charset="0"/>
              </a:rPr>
              <a:t>下查最近两天内改动过的文件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   /home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atime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 -1                 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查</a:t>
            </a:r>
            <a:r>
              <a:rPr lang="en-US" altLang="zh-CN" sz="900" b="1" dirty="0">
                <a:latin typeface="Calibri" charset="0"/>
                <a:ea typeface="宋体" charset="0"/>
              </a:rPr>
              <a:t>1</a:t>
            </a:r>
            <a:r>
              <a:rPr lang="zh-CN" altLang="en-US" sz="900" b="1" dirty="0">
                <a:latin typeface="Calibri" charset="0"/>
                <a:ea typeface="宋体" charset="0"/>
              </a:rPr>
              <a:t>天之内被存取过的文件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   /home 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mmin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+60  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在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home</a:t>
            </a:r>
            <a:r>
              <a:rPr lang="zh-CN" altLang="en-US" sz="900" b="1" dirty="0">
                <a:latin typeface="Calibri" charset="0"/>
                <a:ea typeface="宋体" charset="0"/>
              </a:rPr>
              <a:t>下查</a:t>
            </a:r>
            <a:r>
              <a:rPr lang="en-US" altLang="zh-CN" sz="900" b="1" dirty="0">
                <a:latin typeface="Calibri" charset="0"/>
                <a:ea typeface="宋体" charset="0"/>
              </a:rPr>
              <a:t>60</a:t>
            </a:r>
            <a:r>
              <a:rPr lang="zh-CN" altLang="en-US" sz="900" b="1" dirty="0">
                <a:latin typeface="Calibri" charset="0"/>
                <a:ea typeface="宋体" charset="0"/>
              </a:rPr>
              <a:t>分钟前改动过的文件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   /home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amin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+30  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查最近</a:t>
            </a:r>
            <a:r>
              <a:rPr lang="en-US" altLang="zh-CN" sz="900" b="1" dirty="0">
                <a:latin typeface="Calibri" charset="0"/>
                <a:ea typeface="宋体" charset="0"/>
              </a:rPr>
              <a:t>30</a:t>
            </a:r>
            <a:r>
              <a:rPr lang="zh-CN" altLang="en-US" sz="900" b="1" dirty="0">
                <a:latin typeface="Calibri" charset="0"/>
                <a:ea typeface="宋体" charset="0"/>
              </a:rPr>
              <a:t>分钟前被存取过的文件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   /home -newer 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tmp.txt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在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home</a:t>
            </a:r>
            <a:r>
              <a:rPr lang="zh-CN" altLang="en-US" sz="900" b="1" dirty="0">
                <a:latin typeface="Calibri" charset="0"/>
                <a:ea typeface="宋体" charset="0"/>
              </a:rPr>
              <a:t>下查更新时间比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tmp.txt</a:t>
            </a:r>
            <a:r>
              <a:rPr lang="zh-CN" altLang="en-US" sz="900" b="1" dirty="0">
                <a:latin typeface="Calibri" charset="0"/>
                <a:ea typeface="宋体" charset="0"/>
              </a:rPr>
              <a:t>近的文件或目录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   /home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anewer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tmp.txt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在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home</a:t>
            </a:r>
            <a:r>
              <a:rPr lang="zh-CN" altLang="en-US" sz="900" b="1" dirty="0">
                <a:latin typeface="Calibri" charset="0"/>
                <a:ea typeface="宋体" charset="0"/>
              </a:rPr>
              <a:t>下查存取时间比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tmp.txt</a:t>
            </a:r>
            <a:r>
              <a:rPr lang="zh-CN" altLang="en-US" sz="900" b="1" dirty="0">
                <a:latin typeface="Calibri" charset="0"/>
                <a:ea typeface="宋体" charset="0"/>
              </a:rPr>
              <a:t>近的文件或目录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-used -2  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列出文件或目录被改动过之后，在</a:t>
            </a:r>
            <a:r>
              <a:rPr lang="en-US" altLang="zh-CN" sz="900" b="1" dirty="0">
                <a:latin typeface="Calibri" charset="0"/>
                <a:ea typeface="宋体" charset="0"/>
              </a:rPr>
              <a:t>2</a:t>
            </a:r>
            <a:r>
              <a:rPr lang="zh-CN" altLang="en-US" sz="900" b="1" dirty="0">
                <a:latin typeface="Calibri" charset="0"/>
                <a:ea typeface="宋体" charset="0"/>
              </a:rPr>
              <a:t>日内被存取过的文件或目录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-user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cnscn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列出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home</a:t>
            </a:r>
            <a:r>
              <a:rPr lang="zh-CN" altLang="en-US" sz="900" b="1" dirty="0">
                <a:latin typeface="Calibri" charset="0"/>
                <a:ea typeface="宋体" charset="0"/>
              </a:rPr>
              <a:t>目录内属于用户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cnscn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的文件或目录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uid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+501  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列出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home</a:t>
            </a:r>
            <a:r>
              <a:rPr lang="zh-CN" altLang="en-US" sz="900" b="1" dirty="0">
                <a:latin typeface="Calibri" charset="0"/>
                <a:ea typeface="宋体" charset="0"/>
              </a:rPr>
              <a:t>目录内用户的识别码大于</a:t>
            </a:r>
            <a:r>
              <a:rPr lang="en-US" altLang="zh-CN" sz="900" b="1" dirty="0">
                <a:latin typeface="Calibri" charset="0"/>
                <a:ea typeface="宋体" charset="0"/>
              </a:rPr>
              <a:t>501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的文件或目录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-group 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cnscn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列出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home</a:t>
            </a:r>
            <a:r>
              <a:rPr lang="zh-CN" altLang="en-US" sz="900" b="1" dirty="0">
                <a:latin typeface="Calibri" charset="0"/>
                <a:ea typeface="宋体" charset="0"/>
              </a:rPr>
              <a:t>内组为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cnscn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的文件或目录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gid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 501                  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列出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home</a:t>
            </a:r>
            <a:r>
              <a:rPr lang="zh-CN" altLang="en-US" sz="900" b="1" dirty="0">
                <a:latin typeface="Calibri" charset="0"/>
                <a:ea typeface="宋体" charset="0"/>
              </a:rPr>
              <a:t>内组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id</a:t>
            </a:r>
            <a:r>
              <a:rPr lang="zh-CN" altLang="en-US" sz="900" b="1" dirty="0">
                <a:latin typeface="Calibri" charset="0"/>
                <a:ea typeface="宋体" charset="0"/>
              </a:rPr>
              <a:t>为</a:t>
            </a:r>
            <a:r>
              <a:rPr lang="en-US" altLang="zh-CN" sz="900" b="1" dirty="0">
                <a:latin typeface="Calibri" charset="0"/>
                <a:ea typeface="宋体" charset="0"/>
              </a:rPr>
              <a:t>501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的文件或目录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nouser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  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列出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home</a:t>
            </a:r>
            <a:r>
              <a:rPr lang="zh-CN" altLang="en-US" sz="900" b="1" dirty="0">
                <a:latin typeface="Calibri" charset="0"/>
                <a:ea typeface="宋体" charset="0"/>
              </a:rPr>
              <a:t>内不属于本地用户的文件或目录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nogroup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 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列出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home</a:t>
            </a:r>
            <a:r>
              <a:rPr lang="zh-CN" altLang="en-US" sz="900" b="1" dirty="0">
                <a:latin typeface="Calibri" charset="0"/>
                <a:ea typeface="宋体" charset="0"/>
              </a:rPr>
              <a:t>内不属于本地组的文件或目录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-name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tmp.txt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maxdepth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 4  	</a:t>
            </a:r>
            <a:r>
              <a:rPr lang="zh-CN" altLang="en-US" sz="900" b="1" dirty="0">
                <a:latin typeface="Calibri" charset="0"/>
                <a:ea typeface="宋体" charset="0"/>
              </a:rPr>
              <a:t>列出</a:t>
            </a:r>
            <a:r>
              <a:rPr lang="en-US" altLang="zh-CN" sz="900" b="1" dirty="0">
                <a:latin typeface="Calibri" charset="0"/>
                <a:ea typeface="宋体" charset="0"/>
              </a:rPr>
              <a:t>/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home</a:t>
            </a:r>
            <a:r>
              <a:rPr lang="zh-CN" altLang="en-US" sz="900" b="1" dirty="0">
                <a:latin typeface="Calibri" charset="0"/>
                <a:ea typeface="宋体" charset="0"/>
              </a:rPr>
              <a:t>内的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tmp.txt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 </a:t>
            </a:r>
            <a:r>
              <a:rPr lang="zh-CN" altLang="en-US" sz="900" b="1" dirty="0">
                <a:latin typeface="Calibri" charset="0"/>
                <a:ea typeface="宋体" charset="0"/>
              </a:rPr>
              <a:t>查时深度最多为</a:t>
            </a:r>
            <a:r>
              <a:rPr lang="en-US" altLang="zh-CN" sz="900" b="1" dirty="0">
                <a:latin typeface="Calibri" charset="0"/>
                <a:ea typeface="宋体" charset="0"/>
              </a:rPr>
              <a:t>3</a:t>
            </a:r>
            <a:r>
              <a:rPr lang="zh-CN" altLang="en-US" sz="900" b="1" dirty="0">
                <a:latin typeface="Calibri" charset="0"/>
                <a:ea typeface="宋体" charset="0"/>
              </a:rPr>
              <a:t>层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-name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tmp.txt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mindepth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 3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从第</a:t>
            </a:r>
            <a:r>
              <a:rPr lang="en-US" altLang="zh-CN" sz="900" b="1" dirty="0">
                <a:latin typeface="Calibri" charset="0"/>
                <a:ea typeface="宋体" charset="0"/>
              </a:rPr>
              <a:t>2</a:t>
            </a:r>
            <a:r>
              <a:rPr lang="zh-CN" altLang="en-US" sz="900" b="1" dirty="0">
                <a:latin typeface="Calibri" charset="0"/>
                <a:ea typeface="宋体" charset="0"/>
              </a:rPr>
              <a:t>层开始查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-empty     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查找大小为</a:t>
            </a:r>
            <a:r>
              <a:rPr lang="en-US" altLang="zh-CN" sz="900" b="1" dirty="0">
                <a:latin typeface="Calibri" charset="0"/>
                <a:ea typeface="宋体" charset="0"/>
              </a:rPr>
              <a:t>0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的文件或空目录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-size +512k             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查大于</a:t>
            </a:r>
            <a:r>
              <a:rPr lang="en-US" altLang="zh-CN" sz="900" b="1" dirty="0">
                <a:latin typeface="Calibri" charset="0"/>
                <a:ea typeface="宋体" charset="0"/>
              </a:rPr>
              <a:t>512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k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-size -512k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查小于</a:t>
            </a:r>
            <a:r>
              <a:rPr lang="en-US" altLang="zh-CN" sz="900" b="1" dirty="0">
                <a:latin typeface="Calibri" charset="0"/>
                <a:ea typeface="宋体" charset="0"/>
              </a:rPr>
              <a:t>512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k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-links +2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查硬连接数大于</a:t>
            </a:r>
            <a:r>
              <a:rPr lang="en-US" altLang="zh-CN" sz="900" b="1" dirty="0">
                <a:latin typeface="Calibri" charset="0"/>
                <a:ea typeface="宋体" charset="0"/>
              </a:rPr>
              <a:t>2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的文件或目录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/home -perm 0700                	</a:t>
            </a:r>
            <a:r>
              <a:rPr lang="zh-CN" altLang="en-US" sz="900" b="1" dirty="0">
                <a:latin typeface="Calibri" charset="0"/>
                <a:ea typeface="宋体" charset="0"/>
              </a:rPr>
              <a:t>查权限为</a:t>
            </a:r>
            <a:r>
              <a:rPr lang="en-US" altLang="zh-CN" sz="900" b="1" dirty="0">
                <a:latin typeface="Calibri" charset="0"/>
                <a:ea typeface="宋体" charset="0"/>
              </a:rPr>
              <a:t>700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的文件或目录</a:t>
            </a:r>
            <a:r>
              <a:rPr lang="zh-CN" altLang="en-US" sz="900" dirty="0">
                <a:latin typeface="Calibri" charset="0"/>
                <a:ea typeface="宋体" charset="0"/>
              </a:rPr>
              <a:t/>
            </a:r>
            <a:br>
              <a:rPr lang="zh-CN" altLang="en-US" sz="900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 -name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tmp.txt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-exec cat {} \;</a:t>
            </a:r>
            <a:r>
              <a:rPr lang="en-US" altLang="zh-CN" sz="900" dirty="0">
                <a:latin typeface="Calibri" charset="0"/>
                <a:ea typeface="楷体_GB2312" charset="0"/>
              </a:rPr>
              <a:t/>
            </a:r>
            <a:br>
              <a:rPr lang="en-US" altLang="zh-CN" sz="900" dirty="0">
                <a:latin typeface="Calibri" charset="0"/>
                <a:ea typeface="楷体_GB2312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 /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-name 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tmp.txt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-ok 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rm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 {} \;</a:t>
            </a:r>
            <a:endParaRPr lang="en-US" altLang="zh-CN" sz="900" dirty="0">
              <a:latin typeface="Calibri" charset="0"/>
              <a:ea typeface="楷体_GB2312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zh-CN" sz="900" b="1" dirty="0">
                <a:latin typeface="Calibri" charset="0"/>
                <a:ea typeface="楷体_GB2312" charset="0"/>
              </a:rPr>
              <a:t>find   /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amin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-10     			# </a:t>
            </a:r>
            <a:r>
              <a:rPr lang="zh-CN" altLang="en-US" sz="900" b="1" dirty="0">
                <a:latin typeface="Calibri" charset="0"/>
                <a:ea typeface="宋体" charset="0"/>
              </a:rPr>
              <a:t>查找在系统中最后</a:t>
            </a:r>
            <a:r>
              <a:rPr lang="en-US" altLang="zh-CN" sz="900" b="1" dirty="0">
                <a:latin typeface="Calibri" charset="0"/>
                <a:ea typeface="宋体" charset="0"/>
              </a:rPr>
              <a:t>10</a:t>
            </a:r>
            <a:r>
              <a:rPr lang="zh-CN" altLang="en-US" sz="900" b="1" dirty="0">
                <a:latin typeface="Calibri" charset="0"/>
                <a:ea typeface="宋体" charset="0"/>
              </a:rPr>
              <a:t>分钟访问的文件</a:t>
            </a:r>
            <a:br>
              <a:rPr lang="zh-CN" altLang="en-US" sz="900" b="1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 /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atime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-2        		# </a:t>
            </a:r>
            <a:r>
              <a:rPr lang="zh-CN" altLang="en-US" sz="900" b="1" dirty="0">
                <a:latin typeface="Calibri" charset="0"/>
                <a:ea typeface="宋体" charset="0"/>
              </a:rPr>
              <a:t>查找在系统中最后</a:t>
            </a:r>
            <a:r>
              <a:rPr lang="en-US" altLang="zh-CN" sz="900" b="1" dirty="0">
                <a:latin typeface="Calibri" charset="0"/>
                <a:ea typeface="宋体" charset="0"/>
              </a:rPr>
              <a:t>48</a:t>
            </a:r>
            <a:r>
              <a:rPr lang="zh-CN" altLang="en-US" sz="900" b="1" dirty="0">
                <a:latin typeface="Calibri" charset="0"/>
                <a:ea typeface="宋体" charset="0"/>
              </a:rPr>
              <a:t>小时访问的文件</a:t>
            </a:r>
            <a:br>
              <a:rPr lang="zh-CN" altLang="en-US" sz="900" b="1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 / -empty             		# </a:t>
            </a:r>
            <a:r>
              <a:rPr lang="zh-CN" altLang="en-US" sz="900" b="1" dirty="0">
                <a:latin typeface="Calibri" charset="0"/>
                <a:ea typeface="宋体" charset="0"/>
              </a:rPr>
              <a:t>查找在系统中为空的文件或者文件夹</a:t>
            </a:r>
            <a:br>
              <a:rPr lang="zh-CN" altLang="en-US" sz="900" b="1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 / -group cat        		# </a:t>
            </a:r>
            <a:r>
              <a:rPr lang="zh-CN" altLang="en-US" sz="900" b="1" dirty="0">
                <a:latin typeface="Calibri" charset="0"/>
                <a:ea typeface="宋体" charset="0"/>
              </a:rPr>
              <a:t>查找在系统中属于 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groupcat</a:t>
            </a:r>
            <a:r>
              <a:rPr lang="zh-CN" altLang="en-US" sz="900" b="1" dirty="0">
                <a:latin typeface="Calibri" charset="0"/>
                <a:ea typeface="宋体" charset="0"/>
              </a:rPr>
              <a:t>的文件</a:t>
            </a:r>
            <a:br>
              <a:rPr lang="zh-CN" altLang="en-US" sz="900" b="1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 /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mmin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-5         		# </a:t>
            </a:r>
            <a:r>
              <a:rPr lang="zh-CN" altLang="en-US" sz="900" b="1" dirty="0">
                <a:latin typeface="Calibri" charset="0"/>
                <a:ea typeface="宋体" charset="0"/>
              </a:rPr>
              <a:t>查找在系统中最后</a:t>
            </a:r>
            <a:r>
              <a:rPr lang="en-US" altLang="zh-CN" sz="900" b="1" dirty="0">
                <a:latin typeface="Calibri" charset="0"/>
                <a:ea typeface="宋体" charset="0"/>
              </a:rPr>
              <a:t>5</a:t>
            </a:r>
            <a:r>
              <a:rPr lang="zh-CN" altLang="en-US" sz="900" b="1" dirty="0">
                <a:latin typeface="Calibri" charset="0"/>
                <a:ea typeface="宋体" charset="0"/>
              </a:rPr>
              <a:t>分钟里修改过的文件</a:t>
            </a:r>
            <a:br>
              <a:rPr lang="zh-CN" altLang="en-US" sz="900" b="1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 /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mtime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-1       		# </a:t>
            </a:r>
            <a:r>
              <a:rPr lang="zh-CN" altLang="en-US" sz="900" b="1" dirty="0">
                <a:latin typeface="Calibri" charset="0"/>
                <a:ea typeface="宋体" charset="0"/>
              </a:rPr>
              <a:t>查找在系统中最后</a:t>
            </a:r>
            <a:r>
              <a:rPr lang="en-US" altLang="zh-CN" sz="900" b="1" dirty="0">
                <a:latin typeface="Calibri" charset="0"/>
                <a:ea typeface="宋体" charset="0"/>
              </a:rPr>
              <a:t>24</a:t>
            </a:r>
            <a:r>
              <a:rPr lang="zh-CN" altLang="en-US" sz="900" b="1" dirty="0">
                <a:latin typeface="Calibri" charset="0"/>
                <a:ea typeface="宋体" charset="0"/>
              </a:rPr>
              <a:t>小时里修改过的文件</a:t>
            </a:r>
            <a:br>
              <a:rPr lang="zh-CN" altLang="en-US" sz="900" b="1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 / -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nouser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         		# </a:t>
            </a:r>
            <a:r>
              <a:rPr lang="zh-CN" altLang="en-US" sz="900" b="1" dirty="0">
                <a:latin typeface="Calibri" charset="0"/>
                <a:ea typeface="宋体" charset="0"/>
              </a:rPr>
              <a:t>查找在系统中属于作废用户的文件</a:t>
            </a:r>
            <a:br>
              <a:rPr lang="zh-CN" altLang="en-US" sz="900" b="1" dirty="0">
                <a:latin typeface="Calibri" charset="0"/>
                <a:ea typeface="宋体" charset="0"/>
              </a:rPr>
            </a:br>
            <a:r>
              <a:rPr lang="en-US" altLang="zh-CN" sz="900" b="1" dirty="0">
                <a:latin typeface="Calibri" charset="0"/>
                <a:ea typeface="楷体_GB2312" charset="0"/>
              </a:rPr>
              <a:t>find   / -user </a:t>
            </a:r>
            <a:r>
              <a:rPr lang="en-US" altLang="zh-CN" sz="900" b="1" dirty="0" err="1">
                <a:latin typeface="Calibri" charset="0"/>
                <a:ea typeface="楷体_GB2312" charset="0"/>
              </a:rPr>
              <a:t>fred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     		# </a:t>
            </a:r>
            <a:r>
              <a:rPr lang="zh-CN" altLang="en-US" sz="900" b="1" dirty="0">
                <a:latin typeface="Calibri" charset="0"/>
                <a:ea typeface="宋体" charset="0"/>
              </a:rPr>
              <a:t>查找在系统中属于</a:t>
            </a:r>
            <a:r>
              <a:rPr lang="en-US" altLang="zh-CN" sz="900" b="1" dirty="0">
                <a:latin typeface="Calibri" charset="0"/>
                <a:ea typeface="楷体_GB2312" charset="0"/>
              </a:rPr>
              <a:t>FRED</a:t>
            </a:r>
            <a:r>
              <a:rPr lang="zh-CN" altLang="en-US" sz="900" b="1" dirty="0">
                <a:latin typeface="Calibri" charset="0"/>
                <a:ea typeface="宋体" charset="0"/>
              </a:rPr>
              <a:t>这个用户的文件</a:t>
            </a:r>
            <a:endParaRPr lang="zh-CN" altLang="en-US" sz="900" dirty="0">
              <a:latin typeface="Calibri" charset="0"/>
              <a:ea typeface="宋体" charset="0"/>
            </a:endParaRPr>
          </a:p>
          <a:p>
            <a:pPr>
              <a:lnSpc>
                <a:spcPct val="80000"/>
              </a:lnSpc>
              <a:defRPr/>
            </a:pPr>
            <a:endParaRPr lang="zh-CN" altLang="en-US" sz="900" dirty="0">
              <a:latin typeface="Calibri" charset="0"/>
              <a:ea typeface="宋体" charset="0"/>
            </a:endParaRPr>
          </a:p>
        </p:txBody>
      </p:sp>
      <p:sp>
        <p:nvSpPr>
          <p:cNvPr id="1741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楷体_GB2312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95CE74-2884-2247-B485-C68B0085CDA2}" type="slidenum">
              <a:rPr lang="zh-CN" altLang="en-US"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803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0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804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19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406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416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y: yank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复制，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P/p: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（光标前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后）粘贴</a:t>
            </a:r>
          </a:p>
          <a:p>
            <a:pPr latinLnBrk="1"/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P/p: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替换为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</a:t>
            </a:r>
          </a:p>
          <a:p>
            <a:pPr latinLnBrk="1"/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: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字符替换</a:t>
            </a:r>
          </a:p>
          <a:p>
            <a:pPr latinLnBrk="1"/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U/u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：字符大小写变换</a:t>
            </a:r>
          </a:p>
          <a:p>
            <a:pPr latinLnBrk="1"/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块前插入字符</a:t>
            </a:r>
          </a:p>
          <a:p>
            <a:pPr latinLnBrk="1"/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：块后插入字符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55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839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02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94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5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69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153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23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67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B63-029A-481A-9D99-262D5CC0331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84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524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058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4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13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71551"/>
            <a:ext cx="8229600" cy="36516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27650" y="110891"/>
            <a:ext cx="732625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77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71551"/>
            <a:ext cx="8229600" cy="36516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27650" y="110891"/>
            <a:ext cx="732625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7007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71551"/>
            <a:ext cx="8229600" cy="36516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27650" y="110891"/>
            <a:ext cx="732625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8022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C91D0-93ED-0D49-9E84-5F0418B8E4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081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9382" y="339502"/>
            <a:ext cx="233772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779912" y="339502"/>
            <a:ext cx="536408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9382" y="5037674"/>
            <a:ext cx="9153382" cy="112658"/>
            <a:chOff x="-9382" y="5037674"/>
            <a:chExt cx="9153382" cy="112658"/>
          </a:xfrm>
        </p:grpSpPr>
        <p:sp>
          <p:nvSpPr>
            <p:cNvPr id="12" name="矩形 11"/>
            <p:cNvSpPr/>
            <p:nvPr/>
          </p:nvSpPr>
          <p:spPr>
            <a:xfrm>
              <a:off x="-9382" y="5037674"/>
              <a:ext cx="1303200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93818" y="5037674"/>
              <a:ext cx="1303200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97018" y="5037674"/>
              <a:ext cx="1303200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900218" y="5037674"/>
              <a:ext cx="1303200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177497" y="5037674"/>
              <a:ext cx="1303200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480697" y="5037674"/>
              <a:ext cx="1303200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777261" y="5037674"/>
              <a:ext cx="1366739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04448" y="4746178"/>
            <a:ext cx="467072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7380312" y="456430"/>
            <a:ext cx="1728192" cy="223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人才培养整体解决方案提供专家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99418"/>
            <a:ext cx="936104" cy="2402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IT梦工场\IT梦工场\PPT模板、word公司介绍\IT梦工场公司介绍PPT模板\IT梦工场公司介绍 2014.7.11\IT梦工场公司介绍2015.6.8\封面背景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30" y="0"/>
            <a:ext cx="915383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720" y="349145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● 讲师：张国华 ●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44759" y="4631586"/>
            <a:ext cx="2451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www.zhongxunedu.com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2223904"/>
            <a:ext cx="662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CD3F3F"/>
                </a:solidFill>
                <a:latin typeface="微软雅黑" pitchFamily="34" charset="-122"/>
                <a:ea typeface="微软雅黑" pitchFamily="34" charset="-122"/>
              </a:rPr>
              <a:t>02-Linux</a:t>
            </a:r>
            <a:r>
              <a:rPr lang="zh-CN" altLang="en-US" sz="4000" b="1" dirty="0" smtClean="0">
                <a:solidFill>
                  <a:srgbClr val="CD3F3F"/>
                </a:solidFill>
                <a:latin typeface="微软雅黑" pitchFamily="34" charset="-122"/>
                <a:ea typeface="微软雅黑" pitchFamily="34" charset="-122"/>
              </a:rPr>
              <a:t>部署和基本知识</a:t>
            </a:r>
            <a:endParaRPr lang="en-US" altLang="zh-CN" sz="4000" b="1" dirty="0" smtClean="0">
              <a:solidFill>
                <a:srgbClr val="CD3F3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75656" y="1739012"/>
            <a:ext cx="6048672" cy="112658"/>
            <a:chOff x="1187624" y="1162948"/>
            <a:chExt cx="6048672" cy="112658"/>
          </a:xfrm>
        </p:grpSpPr>
        <p:sp>
          <p:nvSpPr>
            <p:cNvPr id="2" name="矩形 1"/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75656" y="3219822"/>
            <a:ext cx="6048672" cy="112658"/>
            <a:chOff x="1187624" y="1162948"/>
            <a:chExt cx="6048672" cy="112658"/>
          </a:xfrm>
        </p:grpSpPr>
        <p:sp>
          <p:nvSpPr>
            <p:cNvPr id="18" name="矩形 17"/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5"/>
          <p:cNvSpPr txBox="1"/>
          <p:nvPr/>
        </p:nvSpPr>
        <p:spPr>
          <a:xfrm>
            <a:off x="7092280" y="123478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中讯环亚培训专用 请勿外传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557310" y="804556"/>
            <a:ext cx="2069797" cy="698304"/>
            <a:chOff x="3563888" y="903226"/>
            <a:chExt cx="2069797" cy="698304"/>
          </a:xfrm>
        </p:grpSpPr>
        <p:sp>
          <p:nvSpPr>
            <p:cNvPr id="28" name="矩形 27"/>
            <p:cNvSpPr/>
            <p:nvPr/>
          </p:nvSpPr>
          <p:spPr>
            <a:xfrm>
              <a:off x="3563888" y="1347614"/>
              <a:ext cx="2069797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人才培养整体解决方案提供专家</a:t>
              </a: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289" y="903226"/>
              <a:ext cx="1731807" cy="444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95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79712" y="2067694"/>
            <a:ext cx="5868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安装过程展示</a:t>
            </a:r>
            <a:r>
              <a:rPr lang="mr-I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01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安装中常见问题处理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安装过程中无法找到硬盘控制器；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安装过程中无法加载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Raid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安装过程中无法打开图形界面；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安装包过程出错；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安装中的常见问题（无法定位安装树或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ks.cfg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文件）；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72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26749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目录｜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系统的安装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文件系统概述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常用命令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的日志管理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79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Linux</a:t>
            </a:r>
            <a:r>
              <a:rPr lang="zh-CN" altLang="en-US" dirty="0" smtClean="0"/>
              <a:t>系统目录结构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23130"/>
            <a:ext cx="71374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6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常用目录说明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/boot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启动文件所在的目录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分区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/dev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	设备文件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配置文件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/home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普通用户主目录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	历史记录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	临时文件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	一般用户文件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/bin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	可执行文件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sbin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超级用户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使用的可执行文件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/proc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内存中的映像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/sys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内核加载和设备文件情况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56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Windows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的文件系统区别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3619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mr-I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：盘</a:t>
            </a:r>
            <a:r>
              <a:rPr lang="zh-CN" altLang="mr-I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符方式划分（主、扩展、逻辑分区）</a:t>
            </a:r>
          </a:p>
          <a:p>
            <a:pPr>
              <a:lnSpc>
                <a:spcPct val="150000"/>
              </a:lnSpc>
            </a:pP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mr-I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挂载方式访问（主、扩展、逻辑分区）</a:t>
            </a:r>
          </a:p>
          <a:p>
            <a:pPr>
              <a:lnSpc>
                <a:spcPct val="150000"/>
              </a:lnSpc>
            </a:pPr>
            <a:r>
              <a:rPr lang="zh-CN" altLang="mr-I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挂载（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mount</a:t>
            </a:r>
            <a:r>
              <a:rPr lang="zh-CN" altLang="mr-I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）的基本概念：</a:t>
            </a:r>
          </a:p>
          <a:p>
            <a:pPr lvl="1">
              <a:lnSpc>
                <a:spcPct val="150000"/>
              </a:lnSpc>
            </a:pPr>
            <a:r>
              <a:rPr lang="zh-CN" altLang="mr-I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通过将不同的文件系统链接到空文件夹上实现对文件系统访问</a:t>
            </a:r>
          </a:p>
          <a:p>
            <a:pPr lvl="1">
              <a:lnSpc>
                <a:spcPct val="150000"/>
              </a:lnSpc>
            </a:pPr>
            <a:r>
              <a:rPr lang="zh-CN" altLang="mr-I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规避了盘符限制的问题以及便于随时卸载、维护和替换</a:t>
            </a:r>
          </a:p>
          <a:p>
            <a:pPr>
              <a:lnSpc>
                <a:spcPct val="150000"/>
              </a:lnSpc>
            </a:pPr>
            <a:r>
              <a:rPr lang="zh-CN" altLang="mr-I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mr-I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中的挂载举例：</a:t>
            </a:r>
          </a:p>
          <a:p>
            <a:pPr lvl="1">
              <a:lnSpc>
                <a:spcPct val="150000"/>
              </a:lnSpc>
            </a:pP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root@rhn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~]# 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df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-TH</a:t>
            </a:r>
          </a:p>
          <a:p>
            <a:pPr lvl="1">
              <a:lnSpc>
                <a:spcPct val="150000"/>
              </a:lnSpc>
            </a:pP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Filesystem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Used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Avail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Mounted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endParaRPr lang="mr-I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/sda3     ext3     153G    57G    89G  39% /</a:t>
            </a:r>
          </a:p>
          <a:p>
            <a:pPr lvl="1">
              <a:lnSpc>
                <a:spcPct val="150000"/>
              </a:lnSpc>
            </a:pP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/sda1     ext3     104M    21M    78M  21% /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boot</a:t>
            </a:r>
            <a:endParaRPr lang="mr-I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tmpfs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tmpfs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459M      0   459M   0% /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lang="mr-I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mr-I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shm</a:t>
            </a:r>
            <a:endParaRPr lang="mr-I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61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SWAP</a:t>
            </a:r>
            <a:r>
              <a:rPr lang="zh-CN" altLang="en-US" dirty="0" smtClean="0"/>
              <a:t>分区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分区的基本概念和作用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系统会在内存不够用的时候，将一些不活跃的内存交换到磁盘上，这部分磁盘空间就是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官方建议的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划分原则：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=&lt; 2GB		SWAP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x RAM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 &gt;=2GB-8GB	SWAP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Same Amount of RAM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 &gt;=8GB-64GB	SWAP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 Least 4GB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 &gt; 64GB		SWAP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 Least 4GB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实际方案：</a:t>
            </a: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常用方案为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4GB SWAP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分区；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16-32GB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分区可以应对大多数生产环境；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8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一切皆“文件”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43558"/>
            <a:ext cx="62484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26749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目录｜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系统的安装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文件系统概述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常用命令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的日志管理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02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67544" y="1098491"/>
            <a:ext cx="6172200" cy="3391698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内部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命令和外部应用程序：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内部命令：系统内置的常用命令，功能数量有限，但较常用；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外部应用程序：通过各种工具软件包提供的可执行程序；</a:t>
            </a:r>
          </a:p>
          <a:p>
            <a:pPr marL="0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系统中的命令执行方式：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用户通过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传递命令；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系统检查是否内部命令；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直接装载内存中执行；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否根据变量到磁盘相应位置查找并装载执行；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找到执行，未找到报错退出；</a:t>
            </a:r>
          </a:p>
          <a:p>
            <a:pPr marL="0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系统中的命令执行格式：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Command [options] [arguments]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；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251520" y="267494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系统中的命令分类和命令基础</a:t>
            </a:r>
          </a:p>
        </p:txBody>
      </p:sp>
    </p:spTree>
    <p:extLst>
      <p:ext uri="{BB962C8B-B14F-4D97-AF65-F5344CB8AC3E}">
        <p14:creationId xmlns:p14="http://schemas.microsoft.com/office/powerpoint/2010/main" val="3016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26749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目录｜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系统的安装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文件系统概述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常用命令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的日志管理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98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28650" y="1369219"/>
            <a:ext cx="7886700" cy="3039294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终端控制台的基本概念：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用户执行命令和操作的主要途径；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通常使用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格式将字符编码为整数字节显示；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针对未编码为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文本的数据操作出现问题的解决方法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——reset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终端控制台的切换：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字符终端：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Alt – F1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 Ctrl + Alt – F6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图形终端：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Alt – F7</a:t>
            </a:r>
          </a:p>
          <a:p>
            <a:pPr marL="0"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系统中对终端和控制台操作的命令</a:t>
            </a:r>
          </a:p>
        </p:txBody>
      </p:sp>
    </p:spTree>
    <p:extLst>
      <p:ext uri="{BB962C8B-B14F-4D97-AF65-F5344CB8AC3E}">
        <p14:creationId xmlns:p14="http://schemas.microsoft.com/office/powerpoint/2010/main" val="14490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369219"/>
            <a:ext cx="7886700" cy="3500895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终端控制组合快捷键：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C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非常规中断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终止前台进程；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D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输入完成的正常信号；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G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终端声效；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H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删除前一个字符；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J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换行；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L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换页或者清屏；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Q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解锁终端显示；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S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锁住终端；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U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删除当前行；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Z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挂起前台进程；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跳至命令行首；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系统中对终端和控制台操作的命令</a:t>
            </a:r>
          </a:p>
        </p:txBody>
      </p:sp>
    </p:spTree>
    <p:extLst>
      <p:ext uri="{BB962C8B-B14F-4D97-AF65-F5344CB8AC3E}">
        <p14:creationId xmlns:p14="http://schemas.microsoft.com/office/powerpoint/2010/main" val="1440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28650" y="1369219"/>
            <a:ext cx="7886700" cy="3751796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终端设备的名称和类型：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ttyN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虚拟控制台	使用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Alt +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Fn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组合键访问；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ttySN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串口终端	连接到串行端口的调制解调器或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VT100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类型，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ttyS0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ttyS1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相当于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COM2…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pts/N 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伪终端	常被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图形环境中的终端窗口或起始网络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常被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telnet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使用，不直连物理设备；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	   X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	用户使用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图形环境登录时的终端管理器；</a:t>
            </a:r>
          </a:p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终端设备的查询和显示：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who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finger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0"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系统中对终端和控制台操作的命令</a:t>
            </a:r>
          </a:p>
        </p:txBody>
      </p:sp>
    </p:spTree>
    <p:extLst>
      <p:ext uri="{BB962C8B-B14F-4D97-AF65-F5344CB8AC3E}">
        <p14:creationId xmlns:p14="http://schemas.microsoft.com/office/powerpoint/2010/main" val="199771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131590"/>
            <a:ext cx="7886700" cy="3947234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系统中获取帮助的主要途径：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--help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-h			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简短的命令使用帮助；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man			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最常用的使用帮助文档；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info			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最详细的命令帮助信息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命令的具体分类：</a:t>
            </a:r>
          </a:p>
          <a:p>
            <a:pPr marL="400050" lvl="1">
              <a:lnSpc>
                <a:spcPct val="150000"/>
              </a:lnSpc>
            </a:pPr>
            <a:r>
              <a:rPr lang="en-US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1 -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Commands available to users</a:t>
            </a:r>
          </a:p>
          <a:p>
            <a:pPr marL="400050" lvl="1">
              <a:lnSpc>
                <a:spcPct val="150000"/>
              </a:lnSpc>
            </a:pPr>
            <a:r>
              <a:rPr lang="en-US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2 - Unix and C system calls</a:t>
            </a:r>
          </a:p>
          <a:p>
            <a:pPr marL="400050" lvl="1">
              <a:lnSpc>
                <a:spcPct val="150000"/>
              </a:lnSpc>
            </a:pPr>
            <a:r>
              <a:rPr lang="en-US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3 - C library routines for C programs</a:t>
            </a:r>
          </a:p>
          <a:p>
            <a:pPr marL="400050" lvl="1">
              <a:lnSpc>
                <a:spcPct val="150000"/>
              </a:lnSpc>
            </a:pPr>
            <a:r>
              <a:rPr lang="en-US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4 - Special file names</a:t>
            </a:r>
          </a:p>
          <a:p>
            <a:pPr marL="400050" lvl="1">
              <a:lnSpc>
                <a:spcPct val="150000"/>
              </a:lnSpc>
            </a:pPr>
            <a:r>
              <a:rPr lang="en-US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5 - File formats and conventions for files used by Unix</a:t>
            </a:r>
          </a:p>
          <a:p>
            <a:pPr marL="400050" lvl="1">
              <a:lnSpc>
                <a:spcPct val="150000"/>
              </a:lnSpc>
            </a:pPr>
            <a:r>
              <a:rPr lang="en-US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6 - Games</a:t>
            </a:r>
          </a:p>
          <a:p>
            <a:pPr marL="400050" lvl="1">
              <a:lnSpc>
                <a:spcPct val="150000"/>
              </a:lnSpc>
            </a:pPr>
            <a:r>
              <a:rPr lang="en-US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7 - Word processing packages</a:t>
            </a:r>
          </a:p>
          <a:p>
            <a:pPr marL="400050" lvl="1">
              <a:lnSpc>
                <a:spcPct val="150000"/>
              </a:lnSpc>
            </a:pPr>
            <a:r>
              <a:rPr lang="en-US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8 - System administration commands and procedures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系统中获取帮助信息的途径</a:t>
            </a:r>
          </a:p>
        </p:txBody>
      </p:sp>
    </p:spTree>
    <p:extLst>
      <p:ext uri="{BB962C8B-B14F-4D97-AF65-F5344CB8AC3E}">
        <p14:creationId xmlns:p14="http://schemas.microsoft.com/office/powerpoint/2010/main" val="18076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369219"/>
            <a:ext cx="7886700" cy="3655616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系统中对文件操作的命令：</a:t>
            </a:r>
          </a:p>
          <a:p>
            <a:pPr marL="0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查看文件内容类的命令：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cat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tail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查看文件类型和信息的命令：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# file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stat</a:t>
            </a:r>
          </a:p>
          <a:p>
            <a:pPr marL="0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查看文件和文件系统大小的命令：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# du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和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df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；</a:t>
            </a:r>
          </a:p>
          <a:p>
            <a:pPr marL="0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查找文件的命令：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find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which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whereis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locate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ll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dir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文件建立和删除的命令：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touch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文件复制和重命名的命令：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系统中对文件和目录操作的命令</a:t>
            </a:r>
          </a:p>
        </p:txBody>
      </p:sp>
    </p:spTree>
    <p:extLst>
      <p:ext uri="{BB962C8B-B14F-4D97-AF65-F5344CB8AC3E}">
        <p14:creationId xmlns:p14="http://schemas.microsoft.com/office/powerpoint/2010/main" val="5898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28650" y="1369219"/>
            <a:ext cx="7886700" cy="3585597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对文件进行链接的命令：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ln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ln -s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硬链接：对原文件创建一个指针，与原文件拥有相同的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inode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软链接：对原文件创建一个新的链接文件，与原文件拥有不同的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inode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区别：</a:t>
            </a:r>
          </a:p>
          <a:p>
            <a:pPr lvl="2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硬链接只能对文件而不能对目录建立，符号链接可对任何文件建立；</a:t>
            </a:r>
          </a:p>
          <a:p>
            <a:pPr lvl="2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硬链接的建立会增加原文件的引用计数，符号链接不会；</a:t>
            </a:r>
          </a:p>
          <a:p>
            <a:pPr lvl="2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硬链接不能跨分区建立，符号链接可以；</a:t>
            </a:r>
          </a:p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对文件进行归档和解档的命令：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# tar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gzip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gunzip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cpio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；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系统中对文件和目录操作的命令</a:t>
            </a:r>
          </a:p>
        </p:txBody>
      </p:sp>
    </p:spTree>
    <p:extLst>
      <p:ext uri="{BB962C8B-B14F-4D97-AF65-F5344CB8AC3E}">
        <p14:creationId xmlns:p14="http://schemas.microsoft.com/office/powerpoint/2010/main" val="4438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28650" y="1369219"/>
            <a:ext cx="7886700" cy="3856440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创建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目录和删除目录：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mkdir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rmdir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查找目录：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# find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；</a:t>
            </a:r>
          </a:p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列出目录的内容：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ls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目录的切换：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cd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命令的各种应用；</a:t>
            </a:r>
          </a:p>
          <a:p>
            <a:pPr marL="0"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系统中对文件和目录操作的命令</a:t>
            </a:r>
          </a:p>
        </p:txBody>
      </p:sp>
    </p:spTree>
    <p:extLst>
      <p:ext uri="{BB962C8B-B14F-4D97-AF65-F5344CB8AC3E}">
        <p14:creationId xmlns:p14="http://schemas.microsoft.com/office/powerpoint/2010/main" val="128383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28650" y="1369219"/>
            <a:ext cx="7886700" cy="3828740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设置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文件和目录的权限：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chmod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设置文件和目录的用户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/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组所属关系：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chown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；</a:t>
            </a:r>
          </a:p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列出目录的内容：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ls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目录的切换：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cd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命令的各种应用；</a:t>
            </a:r>
          </a:p>
          <a:p>
            <a:pPr lvl="2"/>
            <a:endParaRPr lang="en-US" altLang="zh-CN" dirty="0"/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系统中对文件和目录操作的命令</a:t>
            </a:r>
          </a:p>
        </p:txBody>
      </p:sp>
    </p:spTree>
    <p:extLst>
      <p:ext uri="{BB962C8B-B14F-4D97-AF65-F5344CB8AC3E}">
        <p14:creationId xmlns:p14="http://schemas.microsoft.com/office/powerpoint/2010/main" val="50437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9552" y="1203598"/>
            <a:ext cx="7886700" cy="3696397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）：可执行程序运行的实例，操作系统资源分配的最小单位；</a:t>
            </a:r>
          </a:p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进程中涵盖的概念：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输入输出环境：进程与文件系统交流，以读写执行前后的信息；</a:t>
            </a:r>
          </a:p>
          <a:p>
            <a:pPr marL="800100" lvl="2"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文件描述符：信息源或接收器以接收和向外部源写入信息；</a:t>
            </a:r>
          </a:p>
          <a:p>
            <a:pPr marL="800100" lvl="2"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内存映射文件：内容已经被映射到进程内存中的文件；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文件系统环境：进程的工作目录，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umask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：进程启动时从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name-value pair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列表中获得初始环境；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遗留信息：进程的父子关系等方面信息；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资源统计和限制：进程对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、内存等系统资源的占用；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系统中对进程信息获取的命令</a:t>
            </a:r>
          </a:p>
        </p:txBody>
      </p:sp>
    </p:spTree>
    <p:extLst>
      <p:ext uri="{BB962C8B-B14F-4D97-AF65-F5344CB8AC3E}">
        <p14:creationId xmlns:p14="http://schemas.microsoft.com/office/powerpoint/2010/main" val="98618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28650" y="1105105"/>
            <a:ext cx="7886700" cy="3986925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常用的进程相关命令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静态显示进程运行情况；</a:t>
            </a:r>
          </a:p>
          <a:p>
            <a:pPr marL="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常用选项：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：显示所有进程；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 command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：显示所有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-U --User user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：显示属于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的所有进程；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 --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tty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terminal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：显示从指定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terminal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启动的所有进程；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-p --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：显示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pid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的进程；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的详尽格式；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的长格式；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-j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的作业格式；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：自定义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的显示格式；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：显示进程的层次；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Linux</a:t>
            </a:r>
            <a:r>
              <a:rPr lang="zh-CN" altLang="en-US" dirty="0" smtClean="0"/>
              <a:t>系统中对进程信息获取的命令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53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系统的基本运行结构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6" name="Rectangle 56"/>
          <p:cNvSpPr>
            <a:spLocks noChangeArrowheads="1"/>
          </p:cNvSpPr>
          <p:nvPr/>
        </p:nvSpPr>
        <p:spPr bwMode="auto">
          <a:xfrm>
            <a:off x="2267744" y="1009057"/>
            <a:ext cx="4267200" cy="3733800"/>
          </a:xfrm>
          <a:prstGeom prst="rect">
            <a:avLst/>
          </a:prstGeom>
          <a:solidFill>
            <a:srgbClr val="FF00FF">
              <a:alpha val="70195"/>
            </a:srgbClr>
          </a:solidFill>
          <a:ln w="12700">
            <a:solidFill>
              <a:srgbClr val="FF99C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Rectangle 57"/>
          <p:cNvSpPr>
            <a:spLocks noChangeArrowheads="1"/>
          </p:cNvSpPr>
          <p:nvPr/>
        </p:nvSpPr>
        <p:spPr bwMode="auto">
          <a:xfrm>
            <a:off x="2648744" y="1618657"/>
            <a:ext cx="3352800" cy="2590800"/>
          </a:xfrm>
          <a:prstGeom prst="rect">
            <a:avLst/>
          </a:prstGeom>
          <a:solidFill>
            <a:srgbClr val="FF9900"/>
          </a:solidFill>
          <a:ln w="12700">
            <a:solidFill>
              <a:srgbClr val="FFCC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Rectangle 58"/>
          <p:cNvSpPr>
            <a:spLocks noChangeArrowheads="1"/>
          </p:cNvSpPr>
          <p:nvPr/>
        </p:nvSpPr>
        <p:spPr bwMode="auto">
          <a:xfrm>
            <a:off x="3029744" y="2228257"/>
            <a:ext cx="2514600" cy="1371600"/>
          </a:xfrm>
          <a:prstGeom prst="rect">
            <a:avLst/>
          </a:prstGeom>
          <a:solidFill>
            <a:srgbClr val="33CCCC"/>
          </a:solidFill>
          <a:ln w="12700">
            <a:solidFill>
              <a:srgbClr val="00FFFF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Text Box 59"/>
          <p:cNvSpPr txBox="1">
            <a:spLocks noChangeArrowheads="1"/>
          </p:cNvSpPr>
          <p:nvPr/>
        </p:nvSpPr>
        <p:spPr bwMode="auto">
          <a:xfrm>
            <a:off x="3410744" y="2761657"/>
            <a:ext cx="1676400" cy="396875"/>
          </a:xfrm>
          <a:prstGeom prst="rect">
            <a:avLst/>
          </a:prstGeom>
          <a:solidFill>
            <a:srgbClr val="99CC00"/>
          </a:solidFill>
          <a:ln w="12700">
            <a:solidFill>
              <a:srgbClr val="00FF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/>
          <a:p>
            <a:pPr marL="342900" indent="-342900" algn="ctr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Linux</a:t>
            </a: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内核</a:t>
            </a:r>
          </a:p>
        </p:txBody>
      </p: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3410744" y="2380657"/>
            <a:ext cx="1676400" cy="1228725"/>
            <a:chOff x="1872" y="2160"/>
            <a:chExt cx="1056" cy="774"/>
          </a:xfrm>
        </p:grpSpPr>
        <p:sp>
          <p:nvSpPr>
            <p:cNvPr id="11" name="Text Box 61"/>
            <p:cNvSpPr txBox="1">
              <a:spLocks noChangeArrowheads="1"/>
            </p:cNvSpPr>
            <p:nvPr/>
          </p:nvSpPr>
          <p:spPr bwMode="auto">
            <a:xfrm>
              <a:off x="1872" y="2160"/>
              <a:ext cx="1056" cy="24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zh-CN" altLang="en-US" sz="24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charset="0"/>
                </a:rPr>
                <a:t>运行库</a:t>
              </a:r>
            </a:p>
          </p:txBody>
        </p:sp>
        <p:sp>
          <p:nvSpPr>
            <p:cNvPr id="12" name="Text Box 62"/>
            <p:cNvSpPr txBox="1">
              <a:spLocks noChangeArrowheads="1"/>
            </p:cNvSpPr>
            <p:nvPr/>
          </p:nvSpPr>
          <p:spPr bwMode="auto">
            <a:xfrm>
              <a:off x="1872" y="2688"/>
              <a:ext cx="1056" cy="24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zh-CN" altLang="en-US" sz="24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charset="0"/>
                </a:rPr>
                <a:t>系统进程</a:t>
              </a:r>
            </a:p>
          </p:txBody>
        </p:sp>
      </p:grpSp>
      <p:sp>
        <p:nvSpPr>
          <p:cNvPr id="13" name="Text Box 63"/>
          <p:cNvSpPr txBox="1">
            <a:spLocks noChangeArrowheads="1"/>
          </p:cNvSpPr>
          <p:nvPr/>
        </p:nvSpPr>
        <p:spPr bwMode="auto">
          <a:xfrm>
            <a:off x="3486944" y="1847257"/>
            <a:ext cx="1371600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342900" indent="-342900" algn="ctr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shell</a:t>
            </a:r>
          </a:p>
        </p:txBody>
      </p:sp>
      <p:sp>
        <p:nvSpPr>
          <p:cNvPr id="14" name="Text Box 64"/>
          <p:cNvSpPr txBox="1">
            <a:spLocks noChangeArrowheads="1"/>
          </p:cNvSpPr>
          <p:nvPr/>
        </p:nvSpPr>
        <p:spPr bwMode="auto">
          <a:xfrm>
            <a:off x="3410744" y="1161457"/>
            <a:ext cx="2057400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sz="2400" b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charset="0"/>
              </a:rPr>
              <a:t>实用工具程序</a:t>
            </a:r>
          </a:p>
        </p:txBody>
      </p:sp>
    </p:spTree>
    <p:extLst>
      <p:ext uri="{BB962C8B-B14F-4D97-AF65-F5344CB8AC3E}">
        <p14:creationId xmlns:p14="http://schemas.microsoft.com/office/powerpoint/2010/main" val="204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098491"/>
            <a:ext cx="7886700" cy="4097275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常用的进程相关命令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top——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动态显示进程运行情况：</a:t>
            </a:r>
          </a:p>
          <a:p>
            <a:pPr mar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常用选项：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：设定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显示更新的频率；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space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：更新显示；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：根据内存占用大小排序；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：根据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占用对进程排序；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：显示特定用户进程；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：杀死进程；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：更改进程优先级；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：以文本格式输出；</a:t>
            </a:r>
          </a:p>
          <a:p>
            <a:pPr mar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常用的进程相关命令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pgrep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精确定位进程：</a:t>
            </a:r>
          </a:p>
          <a:p>
            <a:pPr mar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以命名为依据查找进程并显示进程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：如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pgrep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常用选项：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</a:t>
            </a:r>
          </a:p>
          <a:p>
            <a:pPr marL="400050" lvl="1">
              <a:lnSpc>
                <a:spcPct val="150000"/>
              </a:lnSpc>
            </a:pP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系统中对进程信息获取的命令</a:t>
            </a:r>
          </a:p>
        </p:txBody>
      </p:sp>
    </p:spTree>
    <p:extLst>
      <p:ext uri="{BB962C8B-B14F-4D97-AF65-F5344CB8AC3E}">
        <p14:creationId xmlns:p14="http://schemas.microsoft.com/office/powerpoint/2010/main" val="85856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11560" y="1203598"/>
            <a:ext cx="7886700" cy="3704860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常用进程相关命令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free——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汇总统计内存使用情况：</a:t>
            </a:r>
          </a:p>
          <a:p>
            <a:pPr mar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常用选项：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：以</a:t>
            </a:r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形式显示内存使用状况；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free -m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	 total         used       free     shared    buffers     cached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Mem:             1001         577        423      0             96            332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-/+ buffers/cache:          149         852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Swap:         2000           0       	  2000</a:t>
            </a:r>
          </a:p>
          <a:p>
            <a:pPr marL="400050" lvl="1">
              <a:lnSpc>
                <a:spcPct val="150000"/>
              </a:lnSpc>
            </a:pP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物理已用内存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	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实际已用内存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缓冲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物理空闲内存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	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总物理内存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实际已用内存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缓冲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应用程序可用空闲内存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总物理内存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实际已用内存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应用程序已用内存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		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实际已用内存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缓冲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系统中对进程信息获取的命令</a:t>
            </a:r>
          </a:p>
        </p:txBody>
      </p:sp>
    </p:spTree>
    <p:extLst>
      <p:ext uri="{BB962C8B-B14F-4D97-AF65-F5344CB8AC3E}">
        <p14:creationId xmlns:p14="http://schemas.microsoft.com/office/powerpoint/2010/main" val="9117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28650" y="1369219"/>
            <a:ext cx="7886700" cy="1705082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其他常用的系统状态信息收集方法：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vmstat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iostat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mpstat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iotop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251520" y="26749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系统中对进程信息获取的命令</a:t>
            </a:r>
          </a:p>
        </p:txBody>
      </p:sp>
    </p:spTree>
    <p:extLst>
      <p:ext uri="{BB962C8B-B14F-4D97-AF65-F5344CB8AC3E}">
        <p14:creationId xmlns:p14="http://schemas.microsoft.com/office/powerpoint/2010/main" val="148962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9502"/>
            <a:ext cx="7886700" cy="461665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Linux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系统中库的管理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95536" y="925042"/>
            <a:ext cx="7886700" cy="4222694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库的基本概念：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可以简单理解为被众多应用程序所需要的公共部分；</a:t>
            </a:r>
          </a:p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操作系统库的基本类型：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静态函数库；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通常为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libxxx.a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函数库所有数据会被整合至目标代码；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编译后程序无需外部函数库支持；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但函数库改变，程序必须重新编译；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动态函数库；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通常为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libxxx.so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不会被编译进目标代码中；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程序执行到相关函数才调用该函数库中的函数；</a:t>
            </a:r>
          </a:p>
        </p:txBody>
      </p:sp>
    </p:spTree>
    <p:extLst>
      <p:ext uri="{BB962C8B-B14F-4D97-AF65-F5344CB8AC3E}">
        <p14:creationId xmlns:p14="http://schemas.microsoft.com/office/powerpoint/2010/main" val="71234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9502"/>
            <a:ext cx="7886700" cy="461665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Linux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系统中库的管理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95536" y="1025450"/>
            <a:ext cx="7886700" cy="4118050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和库相关的配置文件和常用命令：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ldd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path_to_command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获取命令执行所需要的库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通常用于检查是否缺库）；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ld.so.conf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获取库文件所在的路径；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ld.so.cache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获取库文件缓存；</a:t>
            </a:r>
          </a:p>
          <a:p>
            <a:pPr marL="400050" lvl="1">
              <a:lnSpc>
                <a:spcPct val="150000"/>
              </a:lnSpc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ldconfig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管理库缓存；</a:t>
            </a:r>
          </a:p>
          <a:p>
            <a:pPr marL="0"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针对库文件的恢复和初始化：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ld.so.conf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ld.so.conf.d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重新初始化库缓存：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ldconfig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-v</a:t>
            </a:r>
          </a:p>
          <a:p>
            <a:pPr marL="0"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2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26749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目录｜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系统的安装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文件系统概述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常用命令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编辑器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的日志管理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VIM</a:t>
            </a:r>
            <a:r>
              <a:rPr lang="zh-CN" altLang="en-US" dirty="0" smtClean="0"/>
              <a:t>编辑器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编辑器是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发展出来的一个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Unix/Linux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平台的文本编辑器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的好处是，双手不离开键盘能够实现所有的功能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增强可以识别语法并进行显示，程序员好友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Vim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具有三种模式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命令模式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输入模式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底线命令模式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三种模式可以互相切换，键入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esc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能够回到命令模式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Vim</a:t>
            </a:r>
            <a:r>
              <a:rPr lang="zh-CN" altLang="en-US" dirty="0" smtClean="0"/>
              <a:t>键盘命令图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093409"/>
            <a:ext cx="5195287" cy="36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常用</a:t>
            </a:r>
            <a:r>
              <a:rPr lang="en-US" altLang="zh-CN" dirty="0" smtClean="0"/>
              <a:t>vim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I/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在行首当前光标前插入字符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A/a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在行尾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当前光标后插入字符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O/o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在当前行上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下插入新行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删除当前行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dw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删除当前字（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删除当前字符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 undo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上一个操作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yy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拷贝当前行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粘贴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y'k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拷贝一段文字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d'k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删除一段文字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常用底部命令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保存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推出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wq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保存退出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上述命令后面加上！，表示强制执行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%s/x/y/g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将文中的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替换为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为数字） 跳转到第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/xyz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/xyz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向后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向前查找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xyz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字符串，搜索到后按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n/N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继续搜索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反向搜索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CTRL-r/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b/f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前翻后翻页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CTRL-g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显示文件信息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SHIFT-g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跳到文件最后一行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7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Linux</a:t>
            </a:r>
            <a:r>
              <a:rPr lang="zh-CN" altLang="en-US" dirty="0" smtClean="0"/>
              <a:t>安装</a:t>
            </a:r>
            <a:r>
              <a:rPr lang="zh-CN" altLang="en-US" dirty="0"/>
              <a:t>前的预备知识</a:t>
            </a:r>
          </a:p>
        </p:txBody>
      </p:sp>
      <p:sp>
        <p:nvSpPr>
          <p:cNvPr id="5" name="矩形 4"/>
          <p:cNvSpPr/>
          <p:nvPr/>
        </p:nvSpPr>
        <p:spPr>
          <a:xfrm>
            <a:off x="539552" y="910384"/>
            <a:ext cx="8064896" cy="405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安装介质方面的问题：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安装介质的目录结构：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images/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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专门用于生成引导介质的文件系统映像；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Server/Cluster/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ClusterStorage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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存储不同类型二进制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rpm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包；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README	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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安装介质说明文件；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RELEASE-NOTES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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发行注记，包含关于特性、功能和修复的说明；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RPM-GPG-KEY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  GPG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公钥副本用于签发所发行的软件包；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EULA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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最终用户许可协议；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GPL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  GNU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charset="2"/>
              </a:rPr>
              <a:t>公共许可证；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安装介质的刻录和校验：</a:t>
            </a: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刻录：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cdrecord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-v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image.iso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校验：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md5sum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image.iso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mediacheck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0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26749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目录｜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系统的安装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文件系统概述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常用命令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的日志管理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74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7494"/>
            <a:ext cx="7886700" cy="461665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Linux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系统中对日志的管理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95536" y="987574"/>
            <a:ext cx="7886700" cy="4103880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系统中日志基本概念：</a:t>
            </a:r>
          </a:p>
          <a:p>
            <a:pPr marL="457200" lvl="1">
              <a:lnSpc>
                <a:spcPct val="150000"/>
              </a:lnSpc>
            </a:pP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日志文件的存放位置：</a:t>
            </a:r>
          </a:p>
          <a:p>
            <a:pPr marL="914400" lvl="2"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</a:rPr>
              <a:t>var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/log/*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</a:p>
          <a:p>
            <a:pPr marL="914400" lvl="2">
              <a:lnSpc>
                <a:spcPct val="150000"/>
              </a:lnSpc>
            </a:pP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不同应用程序所默认指定的位置；</a:t>
            </a:r>
          </a:p>
          <a:p>
            <a:pPr marL="457200" lvl="1">
              <a:lnSpc>
                <a:spcPct val="150000"/>
              </a:lnSpc>
            </a:pP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常用系统日志文件的类型：</a:t>
            </a:r>
          </a:p>
          <a:p>
            <a:pPr marL="914400" lvl="2"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</a:rPr>
              <a:t>var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/log/messages	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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系统日志；</a:t>
            </a:r>
          </a:p>
          <a:p>
            <a:pPr marL="914400" lvl="2"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/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var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/log/secure	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安全日志；</a:t>
            </a:r>
          </a:p>
          <a:p>
            <a:pPr marL="914400" lvl="2"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/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var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/log/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cron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	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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任务计划日志；</a:t>
            </a:r>
          </a:p>
          <a:p>
            <a:pPr marL="914400" lvl="2"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/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var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/log/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dmesg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	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系统初始化和内核日志；</a:t>
            </a:r>
          </a:p>
          <a:p>
            <a:pPr marL="914400" lvl="2"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/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var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/log/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acpid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	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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电源管理日志；</a:t>
            </a:r>
          </a:p>
          <a:p>
            <a:pPr marL="914400" lvl="2"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/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var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/log/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boot.log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	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  <a:sym typeface="Wingdings" charset="2"/>
              </a:rPr>
              <a:t>系统启动日志；</a:t>
            </a:r>
            <a:endParaRPr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>
              <a:lnSpc>
                <a:spcPct val="150000"/>
              </a:lnSpc>
            </a:pP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常用应用程序日志：</a:t>
            </a:r>
          </a:p>
          <a:p>
            <a:pPr marL="914400" lvl="2"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apache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samba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squid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200" dirty="0" err="1">
                <a:latin typeface="Microsoft YaHei" charset="-122"/>
                <a:ea typeface="Microsoft YaHei" charset="-122"/>
                <a:cs typeface="Microsoft YaHei" charset="-122"/>
              </a:rPr>
              <a:t>mysql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ftp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bind……</a:t>
            </a:r>
          </a:p>
        </p:txBody>
      </p:sp>
    </p:spTree>
    <p:extLst>
      <p:ext uri="{BB962C8B-B14F-4D97-AF65-F5344CB8AC3E}">
        <p14:creationId xmlns:p14="http://schemas.microsoft.com/office/powerpoint/2010/main" val="30079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67494"/>
            <a:ext cx="7886700" cy="461665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Linux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系统中对日志的管理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67544" y="997744"/>
            <a:ext cx="7190556" cy="3598069"/>
          </a:xfrm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系统中日志管理核心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——rsyslog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</a:p>
          <a:p>
            <a:pPr marL="457200" lvl="1">
              <a:lnSpc>
                <a:spcPct val="150000"/>
              </a:lnSpc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基本概念：</a:t>
            </a:r>
          </a:p>
          <a:p>
            <a:pPr marL="914400" lvl="2">
              <a:lnSpc>
                <a:spcPct val="150000"/>
              </a:lnSpc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集中生成日志消息及将消息传递给合适目的地的管理程序；</a:t>
            </a:r>
          </a:p>
          <a:p>
            <a:pPr marL="914400" lvl="2">
              <a:lnSpc>
                <a:spcPct val="150000"/>
              </a:lnSpc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配置：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/etc/rsyslog.conf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</a:p>
          <a:p>
            <a:pPr marL="914400" lvl="2">
              <a:lnSpc>
                <a:spcPct val="150000"/>
              </a:lnSpc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包含进程：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/etc/init.d/rsyslog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</a:p>
          <a:p>
            <a:pPr marL="457200" lvl="1">
              <a:lnSpc>
                <a:spcPct val="150000"/>
              </a:lnSpc>
            </a:pP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/etc/syslog.conf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中的内容说明：</a:t>
            </a:r>
          </a:p>
          <a:p>
            <a:pPr marL="914400" lvl="2">
              <a:lnSpc>
                <a:spcPct val="150000"/>
              </a:lnSpc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基本格式：“日志设施  优先级   内容输出的设备和文件”</a:t>
            </a:r>
          </a:p>
          <a:p>
            <a:pPr marL="914400" lvl="2">
              <a:lnSpc>
                <a:spcPct val="150000"/>
              </a:lnSpc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举例：</a:t>
            </a:r>
          </a:p>
          <a:p>
            <a:pPr marL="914400" lvl="2">
              <a:lnSpc>
                <a:spcPct val="150000"/>
              </a:lnSpc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.info;mail.none;authpriv.none;   /var/log/messages</a:t>
            </a:r>
          </a:p>
          <a:p>
            <a:pPr marL="914400" lvl="2">
              <a:lnSpc>
                <a:spcPct val="150000"/>
              </a:lnSpc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（来自任何设施的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info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级别以上，并且不是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mail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authpriv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的信息将被写入到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/var/log/messages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中）</a:t>
            </a:r>
          </a:p>
        </p:txBody>
      </p:sp>
    </p:spTree>
    <p:extLst>
      <p:ext uri="{BB962C8B-B14F-4D97-AF65-F5344CB8AC3E}">
        <p14:creationId xmlns:p14="http://schemas.microsoft.com/office/powerpoint/2010/main" val="3003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67544" y="26749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联系我们</a:t>
            </a:r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539552" y="1131590"/>
            <a:ext cx="360000" cy="360000"/>
          </a:xfrm>
          <a:prstGeom prst="ellipse">
            <a:avLst/>
          </a:prstGeom>
          <a:solidFill>
            <a:sysClr val="window" lastClr="FFFFFF"/>
          </a:solidFill>
          <a:ln w="889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9552" y="1707654"/>
            <a:ext cx="360000" cy="360000"/>
          </a:xfrm>
          <a:prstGeom prst="ellipse">
            <a:avLst/>
          </a:prstGeom>
          <a:solidFill>
            <a:sysClr val="window" lastClr="FFFFFF"/>
          </a:solidFill>
          <a:ln w="88900" cap="flat" cmpd="sng" algn="ctr">
            <a:solidFill>
              <a:srgbClr val="FF4343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539552" y="2283718"/>
            <a:ext cx="360000" cy="360000"/>
          </a:xfrm>
          <a:prstGeom prst="ellipse">
            <a:avLst/>
          </a:prstGeom>
          <a:solidFill>
            <a:sysClr val="window" lastClr="FFFFFF"/>
          </a:solidFill>
          <a:ln w="88900" cap="flat" cmpd="sng" algn="ctr">
            <a:solidFill>
              <a:srgbClr val="FFCE33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539552" y="2859782"/>
            <a:ext cx="360000" cy="360000"/>
          </a:xfrm>
          <a:prstGeom prst="ellipse">
            <a:avLst/>
          </a:prstGeom>
          <a:solidFill>
            <a:sysClr val="window" lastClr="FFFFFF"/>
          </a:solidFill>
          <a:ln w="889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539552" y="3435846"/>
            <a:ext cx="360000" cy="360000"/>
          </a:xfrm>
          <a:prstGeom prst="ellipse">
            <a:avLst/>
          </a:prstGeom>
          <a:solidFill>
            <a:sysClr val="window" lastClr="FFFFFF"/>
          </a:solidFill>
          <a:ln w="889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05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5" name="文本框 176"/>
          <p:cNvSpPr txBox="1"/>
          <p:nvPr/>
        </p:nvSpPr>
        <p:spPr>
          <a:xfrm>
            <a:off x="983702" y="1142623"/>
            <a:ext cx="3084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中讯环亚官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网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：</a:t>
            </a:r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www.zhongxunedu.com</a:t>
            </a:r>
          </a:p>
        </p:txBody>
      </p:sp>
      <p:sp>
        <p:nvSpPr>
          <p:cNvPr id="52" name="文本框 176"/>
          <p:cNvSpPr txBox="1"/>
          <p:nvPr/>
        </p:nvSpPr>
        <p:spPr>
          <a:xfrm>
            <a:off x="987718" y="1733785"/>
            <a:ext cx="2008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公司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总机：</a:t>
            </a:r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010-82435075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3" name="文本框 176"/>
          <p:cNvSpPr txBox="1"/>
          <p:nvPr/>
        </p:nvSpPr>
        <p:spPr>
          <a:xfrm>
            <a:off x="997756" y="2309849"/>
            <a:ext cx="4605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公司地址：北京市海淀区马甸东路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19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号金澳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国际</a:t>
            </a:r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12</a:t>
            </a:r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层</a:t>
            </a:r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1202-1203 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4" name="文本框 176"/>
          <p:cNvSpPr txBox="1"/>
          <p:nvPr/>
        </p:nvSpPr>
        <p:spPr>
          <a:xfrm>
            <a:off x="1026240" y="2901282"/>
            <a:ext cx="3226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新浪微博：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http://weibo.com/itdreamwork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5" name="文本框 176"/>
          <p:cNvSpPr txBox="1"/>
          <p:nvPr/>
        </p:nvSpPr>
        <p:spPr>
          <a:xfrm>
            <a:off x="1026240" y="346197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微信公众号：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42962" y="2053912"/>
            <a:ext cx="3909558" cy="3024375"/>
            <a:chOff x="5054930" y="2053912"/>
            <a:chExt cx="3909558" cy="3024375"/>
          </a:xfrm>
        </p:grpSpPr>
        <p:grpSp>
          <p:nvGrpSpPr>
            <p:cNvPr id="67" name="组合 66"/>
            <p:cNvGrpSpPr/>
            <p:nvPr/>
          </p:nvGrpSpPr>
          <p:grpSpPr>
            <a:xfrm>
              <a:off x="5054930" y="2053912"/>
              <a:ext cx="3909558" cy="3024375"/>
              <a:chOff x="4932040" y="1995686"/>
              <a:chExt cx="3909558" cy="3024375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4932040" y="1995686"/>
                <a:ext cx="3909558" cy="3024375"/>
                <a:chOff x="3563888" y="1024070"/>
                <a:chExt cx="5351666" cy="4139968"/>
              </a:xfrm>
            </p:grpSpPr>
            <p:pic>
              <p:nvPicPr>
                <p:cNvPr id="64" name="Picture 4" descr="D:\IT梦工场\IT梦工场\梦想咖啡\imac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42" t="13283" r="12271" b="11104"/>
                <a:stretch/>
              </p:blipFill>
              <p:spPr bwMode="auto">
                <a:xfrm>
                  <a:off x="3563888" y="1024070"/>
                  <a:ext cx="5351666" cy="41399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736"/>
                <a:stretch/>
              </p:blipFill>
              <p:spPr bwMode="auto">
                <a:xfrm>
                  <a:off x="3887784" y="1347614"/>
                  <a:ext cx="4668154" cy="2625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8656" y="2211751"/>
                <a:ext cx="3410231" cy="1946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8335" y="2263676"/>
              <a:ext cx="3413442" cy="1944704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801903" y="3507854"/>
            <a:ext cx="1447840" cy="1224136"/>
            <a:chOff x="1801903" y="3435846"/>
            <a:chExt cx="1447840" cy="1224136"/>
          </a:xfrm>
        </p:grpSpPr>
        <p:sp>
          <p:nvSpPr>
            <p:cNvPr id="24" name="TextBox 57"/>
            <p:cNvSpPr txBox="1"/>
            <p:nvPr/>
          </p:nvSpPr>
          <p:spPr>
            <a:xfrm>
              <a:off x="1801903" y="4152151"/>
              <a:ext cx="14478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微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信号：</a:t>
              </a:r>
              <a:r>
                <a:rPr lang="en-US" altLang="zh-CN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it-dream</a:t>
              </a:r>
            </a:p>
            <a:p>
              <a:pPr algn="ctr"/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每天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分享技术干货</a:t>
              </a: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畅享送礼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优惠活动</a:t>
              </a: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3435846"/>
              <a:ext cx="762473" cy="762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66667E-6 -4.07407E-6 L -1.66667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D:\IT梦工场\IT梦工场\PPT模板、word公司介绍\IT梦工场公司介绍PPT模板\IT梦工场公司介绍 2014.7.11\IT梦工场公司介绍2015.6.8\封面背景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30" y="3811"/>
            <a:ext cx="915383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03648" y="2099052"/>
            <a:ext cx="63367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400" b="1" dirty="0" smtClean="0">
                <a:solidFill>
                  <a:srgbClr val="CD3F3F"/>
                </a:solidFill>
                <a:latin typeface="微软雅黑" pitchFamily="34" charset="-122"/>
                <a:ea typeface="微软雅黑" pitchFamily="34" charset="-122"/>
              </a:rPr>
              <a:t>感谢观看，也希望您能记住我们</a:t>
            </a:r>
            <a:endParaRPr lang="en-US" altLang="zh-CN" sz="3400" b="1" dirty="0" smtClean="0">
              <a:solidFill>
                <a:srgbClr val="CD3F3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7664" y="1667004"/>
            <a:ext cx="6048672" cy="112658"/>
            <a:chOff x="1187624" y="1162948"/>
            <a:chExt cx="6048672" cy="112658"/>
          </a:xfrm>
        </p:grpSpPr>
        <p:sp>
          <p:nvSpPr>
            <p:cNvPr id="18" name="矩形 17"/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47664" y="2963148"/>
            <a:ext cx="6048672" cy="112658"/>
            <a:chOff x="1187624" y="1162948"/>
            <a:chExt cx="6048672" cy="112658"/>
          </a:xfrm>
        </p:grpSpPr>
        <p:sp>
          <p:nvSpPr>
            <p:cNvPr id="26" name="矩形 25"/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Rectangle 1"/>
          <p:cNvSpPr>
            <a:spLocks noChangeArrowheads="1"/>
          </p:cNvSpPr>
          <p:nvPr/>
        </p:nvSpPr>
        <p:spPr bwMode="auto">
          <a:xfrm>
            <a:off x="4283968" y="4075506"/>
            <a:ext cx="4680520" cy="819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中讯环亚官网：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www.zhongxunedu.com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全国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客服电话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：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010-82435075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公司地址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：</a:t>
            </a:r>
            <a:r>
              <a:rPr lang="zh-CN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北京市海淀区马甸东路</a:t>
            </a:r>
            <a:r>
              <a:rPr lang="en-US" altLang="zh-CN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19</a:t>
            </a:r>
            <a:r>
              <a:rPr lang="zh-CN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号金澳</a:t>
            </a:r>
            <a:r>
              <a:rPr lang="zh-CN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国际</a:t>
            </a:r>
            <a:r>
              <a:rPr lang="en-US" altLang="zh-CN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12</a:t>
            </a:r>
            <a:r>
              <a:rPr lang="zh-CN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层</a:t>
            </a:r>
            <a:r>
              <a:rPr lang="en-US" altLang="zh-CN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1202-1203</a:t>
            </a:r>
            <a:endParaRPr lang="zh-CN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51520" y="289270"/>
            <a:ext cx="2069797" cy="698304"/>
            <a:chOff x="3563888" y="903226"/>
            <a:chExt cx="2069797" cy="698304"/>
          </a:xfrm>
        </p:grpSpPr>
        <p:sp>
          <p:nvSpPr>
            <p:cNvPr id="34" name="矩形 33"/>
            <p:cNvSpPr/>
            <p:nvPr/>
          </p:nvSpPr>
          <p:spPr>
            <a:xfrm>
              <a:off x="3563888" y="1347614"/>
              <a:ext cx="2069797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人才培养整体解决方案提供专家</a:t>
              </a: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289" y="903226"/>
              <a:ext cx="1731807" cy="444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67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8000">
        <p14:ripple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安装前的预备知识</a:t>
            </a:r>
          </a:p>
        </p:txBody>
      </p:sp>
      <p:sp>
        <p:nvSpPr>
          <p:cNvPr id="5" name="矩形 4"/>
          <p:cNvSpPr/>
          <p:nvPr/>
        </p:nvSpPr>
        <p:spPr>
          <a:xfrm>
            <a:off x="611560" y="987574"/>
            <a:ext cx="8064896" cy="3932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拟控制台的概念以及安装中切换控制台的方法：</a:t>
            </a: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Alt - F1 — Ctrl + Alt - F6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（字符）、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Alt - F7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（图形）</a:t>
            </a: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确认所在虚拟控制台的方法（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安装管理程序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功能和作用：全新安装或者升级现有系统；</a:t>
            </a: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第一阶段：配合引导介质载入内核，并执行第一阶段安装程序；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引导方式包括：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#1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boot.iso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diskboot.img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pxeboot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启动光盘的制作：</a:t>
            </a:r>
          </a:p>
          <a:p>
            <a:pPr lvl="2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cat images/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boot.iso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 /dev/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sdxn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if=images/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boot.iso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of=/dev/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sdxn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cdrecord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-v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boot.iso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第二阶段：安装程序本身和所有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rpm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包合集；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5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安装前的预备知识</a:t>
            </a:r>
          </a:p>
        </p:txBody>
      </p:sp>
      <p:sp>
        <p:nvSpPr>
          <p:cNvPr id="5" name="矩形 4"/>
          <p:cNvSpPr/>
          <p:nvPr/>
        </p:nvSpPr>
        <p:spPr>
          <a:xfrm>
            <a:off x="611560" y="987574"/>
            <a:ext cx="8064896" cy="3932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引导参数，在安装界面中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切换到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模式执行：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text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		强制安装程序使用文本模式安装；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resolution=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MxN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强制图形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x 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的分辨率；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lowers	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设置分辨率为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640 x 800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askmethod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询问执行安装的方式（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NFS…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params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kickstart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脚本安装的方法；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mediacheck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进行完整性校验；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noprobe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不自动加载硬件驱动；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rescue	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进入救援模式；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安装之前加载存储控制器（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Raid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）驱动；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console=ttyS0	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执行串口安装；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4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常用的系统</a:t>
            </a:r>
            <a:r>
              <a:rPr lang="zh-CN" altLang="en-US" dirty="0" smtClean="0"/>
              <a:t>安装方法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3742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光盘安装；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硬盘安装或者移动介质安装；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UltraISO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等软件将启动镜像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boot.iso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盘；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将安装镜像或者根目录下内容完整复制到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盘根目录；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网络安装（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Kickstart + NFS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自动安装；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kickstart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生成的方式；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ks.cfg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文件的结构；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安装树的结构和制作；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双系统安装应先安装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再安装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4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Linux</a:t>
            </a:r>
            <a:r>
              <a:rPr lang="zh-CN" altLang="en-US" dirty="0" smtClean="0"/>
              <a:t>的系统安装</a:t>
            </a:r>
            <a:r>
              <a:rPr lang="zh-CN" altLang="en-US" dirty="0"/>
              <a:t>过程</a:t>
            </a:r>
          </a:p>
        </p:txBody>
      </p:sp>
      <p:sp>
        <p:nvSpPr>
          <p:cNvPr id="5" name="矩形 4"/>
          <p:cNvSpPr/>
          <p:nvPr/>
        </p:nvSpPr>
        <p:spPr>
          <a:xfrm>
            <a:off x="611560" y="1160621"/>
            <a:ext cx="8064896" cy="3372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光盘启动系统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设备自检，启动安装程序并输入安装号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分区信息设置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引导信息设置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配置网络信息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配置时区信息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配置认证信息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配置软件包信息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安装完成后配置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749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安装过程的调试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915566"/>
            <a:ext cx="8064896" cy="411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安装中的控制台切换：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Alt + F1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安装程序（文本模式）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Alt + F2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Alt + F3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安装信息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Alt + F4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内核信息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Alt + F5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所选命令的标准输出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 Alt + F7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安装程序（图形）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安装中常用的日志文件：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/log/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dmesg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系统引导过程中的内核信息；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/log/messages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系统默认的服务日志；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/root/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install.log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/root/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upgrade.log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记录安装和升级信息；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5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3348</TotalTime>
  <Words>2641</Words>
  <Application>Microsoft Macintosh PowerPoint</Application>
  <PresentationFormat>全屏显示(16:9)</PresentationFormat>
  <Paragraphs>506</Paragraphs>
  <Slides>44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Arial</vt:lpstr>
      <vt:lpstr>Arial Unicode MS</vt:lpstr>
      <vt:lpstr>Calibri</vt:lpstr>
      <vt:lpstr>Mangal</vt:lpstr>
      <vt:lpstr>Microsoft YaHei</vt:lpstr>
      <vt:lpstr>Wingdings</vt:lpstr>
      <vt:lpstr>楷体_GB2312</vt:lpstr>
      <vt:lpstr>宋体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Linux系统中库的管理</vt:lpstr>
      <vt:lpstr>Linux系统中库的管理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Linux系统中对日志的管理</vt:lpstr>
      <vt:lpstr>Linux系统中对日志的管理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961</cp:revision>
  <dcterms:modified xsi:type="dcterms:W3CDTF">2018-10-07T11:41:54Z</dcterms:modified>
</cp:coreProperties>
</file>